
<file path=[Content_Types].xml><?xml version="1.0" encoding="utf-8"?>
<Types xmlns="http://schemas.openxmlformats.org/package/2006/content-types">
  <Default ContentType="image/jpeg" Extension="jpeg"/>
  <Default ContentType="application/vnd.openxmlformats-package.relationships+xml" Extension="rels"/>
  <Default ContentType="application/vnd.openxmlformats-officedocument.spreadsheetml.sheet" Extension="xlsx"/>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drawingml.chart+xml" PartName="/ppt/charts/chart1.xml"/>
  <Override ContentType="application/vnd.openxmlformats-officedocument.drawingml.chart+xml" PartName="/ppt/charts/chart2.xml"/>
  <Override ContentType="application/vnd.openxmlformats-officedocument.drawingml.chart+xml" PartName="/ppt/charts/chart3.xml"/>
  <Override ContentType="application/vnd.openxmlformats-officedocument.drawingml.chart+xml" PartName="/ppt/charts/chart4.xml"/>
  <Override ContentType="application/vnd.openxmlformats-officedocument.drawingml.chart+xml" PartName="/ppt/charts/chart5.xml"/>
  <Override ContentType="application/vnd.openxmlformats-officedocument.drawingml.chart+xml" PartName="/ppt/charts/chart6.xml"/>
  <Override ContentType="application/vnd.openxmlformats-officedocument.drawingml.chart+xml" PartName="/ppt/charts/chart7.xml"/>
  <Override ContentType="application/vnd.openxmlformats-officedocument.drawingml.chart+xml" PartName="/ppt/charts/chart8.xml"/>
  <Override ContentType="application/vnd.openxmlformats-officedocument.drawingml.chart+xml" PartName="/ppt/charts/chart9.xml"/>
  <Override ContentType="application/vnd.openxmlformats-officedocument.drawingml.chart+xml" PartName="/ppt/charts/chart10.xml"/>
  <Override ContentType="application/vnd.openxmlformats-officedocument.drawingml.chart+xml" PartName="/ppt/charts/chart11.xml"/>
  <Override ContentType="application/vnd.openxmlformats-officedocument.drawingml.chart+xml" PartName="/ppt/charts/chart12.xml"/>
  <Override ContentType="application/vnd.openxmlformats-officedocument.drawingml.chart+xml" PartName="/ppt/charts/chart13.xml"/>
  <Override ContentType="application/vnd.openxmlformats-officedocument.drawingml.chart+xml" PartName="/ppt/charts/chart14.xml"/>
  <Override ContentType="application/vnd.openxmlformats-officedocument.drawingml.chart+xml" PartName="/ppt/charts/chart15.xml"/>
  <Override ContentType="application/vnd.openxmlformats-officedocument.drawingml.chart+xml" PartName="/ppt/charts/chart16.xml"/>
  <Override ContentType="application/vnd.openxmlformats-officedocument.drawingml.chart+xml" PartName="/ppt/charts/chart17.xml"/>
  <Override ContentType="application/vnd.openxmlformats-officedocument.drawingml.chart+xml" PartName="/ppt/charts/chart18.xml"/>
  <Override ContentType="application/vnd.openxmlformats-officedocument.drawingml.chart+xml" PartName="/ppt/charts/chart19.xml"/>
  <Override ContentType="application/vnd.openxmlformats-officedocument.drawingml.chart+xml" PartName="/ppt/charts/chart20.xml"/>
  <Override ContentType="application/vnd.openxmlformats-officedocument.drawingml.chart+xml" PartName="/ppt/charts/chart21.xml"/>
  <Override ContentType="application/vnd.openxmlformats-officedocument.drawingml.chart+xml" PartName="/ppt/charts/chart22.xml"/>
  <Override ContentType="application/vnd.openxmlformats-officedocument.drawingml.chart+xml" PartName="/ppt/charts/chart23.xml"/>
  <Override ContentType="application/vnd.openxmlformats-officedocument.drawingml.chart+xml" PartName="/ppt/charts/chart24.xml"/>
  <Override ContentType="application/vnd.openxmlformats-officedocument.drawingml.chart+xml" PartName="/ppt/charts/chart25.xml"/>
  <Override ContentType="application/vnd.openxmlformats-officedocument.drawingml.chart+xml" PartName="/ppt/charts/chart26.xml"/>
  <Override ContentType="application/vnd.openxmlformats-officedocument.drawingml.chart+xml" PartName="/ppt/charts/chart27.xml"/>
  <Override ContentType="application/vnd.openxmlformats-officedocument.drawingml.chart+xml" PartName="/ppt/charts/chart28.xml"/>
  <Override ContentType="application/vnd.openxmlformats-officedocument.drawingml.chart+xml" PartName="/ppt/charts/chart29.xml"/>
  <Override ContentType="application/vnd.openxmlformats-officedocument.drawingml.chart+xml" PartName="/ppt/charts/chart30.xml"/>
  <Override ContentType="application/vnd.openxmlformats-officedocument.drawingml.chart+xml" PartName="/ppt/charts/chart31.xml"/>
  <Override ContentType="application/vnd.openxmlformats-officedocument.drawingml.chart+xml" PartName="/ppt/charts/chart32.xml"/>
  <Override ContentType="application/vnd.openxmlformats-officedocument.drawingml.chart+xml" PartName="/ppt/charts/chart33.xml"/>
  <Override ContentType="application/vnd.openxmlformats-officedocument.drawingml.chart+xml" PartName="/ppt/charts/chart34.xml"/>
  <Override ContentType="application/vnd.openxmlformats-officedocument.drawingml.chart+xml" PartName="/ppt/charts/chart35.xml"/>
  <Override ContentType="application/vnd.openxmlformats-officedocument.drawingml.chart+xml" PartName="/ppt/charts/chart36.xml"/>
  <Override ContentType="application/vnd.openxmlformats-officedocument.drawingml.chart+xml" PartName="/ppt/charts/chart37.xml"/>
  <Override ContentType="application/vnd.openxmlformats-officedocument.drawingml.chart+xml" PartName="/ppt/charts/chart38.xml"/>
  <Override ContentType="application/vnd.openxmlformats-officedocument.drawingml.chart+xml" PartName="/ppt/charts/chart39.xml"/>
  <Override ContentType="application/vnd.openxmlformats-officedocument.drawingml.chart+xml" PartName="/ppt/charts/chart40.xml"/>
  <Override ContentType="application/vnd.openxmlformats-officedocument.drawingml.chart+xml" PartName="/ppt/charts/chart41.xml"/>
  <Override ContentType="application/vnd.openxmlformats-officedocument.drawingml.chart+xml" PartName="/ppt/charts/chart42.xml"/>
  <Override ContentType="application/vnd.openxmlformats-officedocument.drawingml.chart+xml" PartName="/ppt/charts/chart43.xml"/>
  <Override ContentType="application/vnd.openxmlformats-officedocument.drawingml.chart+xml" PartName="/ppt/charts/chart44.xml"/>
  <Override ContentType="application/vnd.openxmlformats-officedocument.drawingml.chart+xml" PartName="/ppt/charts/chart45.xml"/>
  <Override ContentType="application/vnd.openxmlformats-officedocument.drawingml.chart+xml" PartName="/ppt/charts/chart46.xml"/>
  <Override ContentType="application/vnd.openxmlformats-officedocument.drawingml.chart+xml" PartName="/ppt/charts/chart47.xml"/>
  <Override ContentType="application/vnd.openxmlformats-officedocument.drawingml.chart+xml" PartName="/ppt/charts/chart48.xml"/>
  <Override ContentType="application/vnd.openxmlformats-officedocument.drawingml.chart+xml" PartName="/ppt/charts/chart49.xml"/>
  <Override ContentType="application/vnd.openxmlformats-officedocument.drawingml.chart+xml" PartName="/ppt/charts/chart50.xml"/>
  <Override ContentType="application/vnd.openxmlformats-officedocument.drawingml.chart+xml" PartName="/ppt/charts/chart51.xml"/>
  <Override ContentType="application/vnd.openxmlformats-officedocument.drawingml.chart+xml" PartName="/ppt/charts/chart52.xml"/>
  <Override ContentType="application/vnd.openxmlformats-officedocument.drawingml.chart+xml" PartName="/ppt/charts/chart53.xml"/>
  <Override ContentType="application/vnd.openxmlformats-officedocument.drawingml.chart+xml" PartName="/ppt/charts/chart54.xml"/>
  <Override ContentType="application/vnd.openxmlformats-officedocument.drawingml.chart+xml" PartName="/ppt/charts/chart55.xml"/>
  <Override ContentType="application/vnd.openxmlformats-officedocument.drawingml.chart+xml" PartName="/ppt/charts/chart56.xml"/>
  <Override ContentType="application/vnd.openxmlformats-officedocument.drawingml.chart+xml" PartName="/ppt/charts/chart57.xml"/>
  <Override ContentType="application/vnd.openxmlformats-officedocument.drawingml.chart+xml" PartName="/ppt/charts/chart58.xml"/>
  <Override ContentType="application/vnd.openxmlformats-officedocument.drawingml.chart+xml" PartName="/ppt/charts/chart59.xml"/>
  <Override ContentType="application/vnd.openxmlformats-officedocument.drawingml.chart+xml" PartName="/ppt/charts/chart60.xml"/>
  <Override ContentType="application/vnd.openxmlformats-officedocument.drawingml.chart+xml" PartName="/ppt/charts/chart61.xml"/>
  <Override ContentType="application/vnd.openxmlformats-officedocument.drawingml.chart+xml" PartName="/ppt/charts/chart62.xml"/>
  <Override ContentType="application/vnd.openxmlformats-officedocument.drawingml.chart+xml" PartName="/ppt/charts/chart63.xml"/>
  <Override ContentType="application/vnd.openxmlformats-officedocument.drawingml.chart+xml" PartName="/ppt/charts/chart64.xml"/>
  <Override ContentType="application/vnd.openxmlformats-officedocument.drawingml.chart+xml" PartName="/ppt/charts/chart65.xml"/>
  <Override ContentType="application/vnd.openxmlformats-officedocument.drawingml.chart+xml" PartName="/ppt/charts/chart66.xml"/>
  <Override ContentType="application/vnd.openxmlformats-officedocument.drawingml.chart+xml" PartName="/ppt/charts/chart67.xml"/>
  <Override ContentType="application/vnd.openxmlformats-officedocument.drawingml.chart+xml" PartName="/ppt/charts/chart68.xml"/>
  <Override ContentType="application/vnd.openxmlformats-officedocument.drawingml.chart+xml" PartName="/ppt/charts/chart69.xml"/>
  <Override ContentType="application/vnd.openxmlformats-officedocument.drawingml.chart+xml" PartName="/ppt/charts/chart70.xml"/>
  <Override ContentType="application/vnd.openxmlformats-officedocument.drawingml.chart+xml" PartName="/ppt/charts/chart71.xml"/>
  <Override ContentType="application/vnd.openxmlformats-officedocument.drawingml.chart+xml" PartName="/ppt/charts/chart72.xml"/>
  <Override ContentType="application/vnd.openxmlformats-officedocument.drawingml.chart+xml" PartName="/ppt/charts/chart73.xml"/>
  <Override ContentType="application/vnd.openxmlformats-officedocument.drawingml.chart+xml" PartName="/ppt/charts/chart74.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
  </p:notesMasterIdLst>
  <p:handoutMasterIdLst>
    <p:handoutMasterId r:id="rId3"/>
  </p:handout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6" autoAdjust="0"/>
    <p:restoredTop sz="94722" autoAdjust="0"/>
  </p:normalViewPr>
  <p:slideViewPr>
    <p:cSldViewPr>
      <p:cViewPr varScale="1">
        <p:scale>
          <a:sx n="108" d="100"/>
          <a:sy n="108" d="100"/>
        </p:scale>
        <p:origin x="678"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66" d="100"/>
          <a:sy n="66" d="100"/>
        </p:scale>
        <p:origin x="-1800" y="-108"/>
      </p:cViewPr>
      <p:guideLst>
        <p:guide orient="horz" pos="2880"/>
        <p:guide pos="2160"/>
      </p:guideLst>
    </p:cSldViewPr>
  </p:notes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2.xml" Type="http://schemas.openxmlformats.org/officeDocument/2006/relationships/slide"/><Relationship Id="rId11" Target="slides/slide3.xml" Type="http://schemas.openxmlformats.org/officeDocument/2006/relationships/slide"/><Relationship Id="rId12" Target="slides/slide4.xml" Type="http://schemas.openxmlformats.org/officeDocument/2006/relationships/slide"/><Relationship Id="rId13" Target="slides/slide5.xml" Type="http://schemas.openxmlformats.org/officeDocument/2006/relationships/slide"/><Relationship Id="rId14" Target="slides/slide6.xml" Type="http://schemas.openxmlformats.org/officeDocument/2006/relationships/slide"/><Relationship Id="rId15" Target="slides/slide7.xml" Type="http://schemas.openxmlformats.org/officeDocument/2006/relationships/slide"/><Relationship Id="rId16" Target="slides/slide8.xml" Type="http://schemas.openxmlformats.org/officeDocument/2006/relationships/slide"/><Relationship Id="rId17" Target="slides/slide9.xml" Type="http://schemas.openxmlformats.org/officeDocument/2006/relationships/slide"/><Relationship Id="rId18" Target="slides/slide10.xml" Type="http://schemas.openxmlformats.org/officeDocument/2006/relationships/slide"/><Relationship Id="rId19" Target="slides/slide11.xml" Type="http://schemas.openxmlformats.org/officeDocument/2006/relationships/slide"/><Relationship Id="rId2" Target="notesMasters/notesMaster1.xml" Type="http://schemas.openxmlformats.org/officeDocument/2006/relationships/notesMaster"/><Relationship Id="rId20" Target="slides/slide12.xml" Type="http://schemas.openxmlformats.org/officeDocument/2006/relationships/slide"/><Relationship Id="rId21" Target="slides/slide13.xml" Type="http://schemas.openxmlformats.org/officeDocument/2006/relationships/slide"/><Relationship Id="rId22" Target="slides/slide14.xml" Type="http://schemas.openxmlformats.org/officeDocument/2006/relationships/slide"/><Relationship Id="rId23" Target="slides/slide15.xml" Type="http://schemas.openxmlformats.org/officeDocument/2006/relationships/slide"/><Relationship Id="rId24" Target="slides/slide16.xml" Type="http://schemas.openxmlformats.org/officeDocument/2006/relationships/slide"/><Relationship Id="rId25" Target="slides/slide17.xml" Type="http://schemas.openxmlformats.org/officeDocument/2006/relationships/slide"/><Relationship Id="rId26" Target="slides/slide18.xml" Type="http://schemas.openxmlformats.org/officeDocument/2006/relationships/slide"/><Relationship Id="rId27" Target="slides/slide19.xml" Type="http://schemas.openxmlformats.org/officeDocument/2006/relationships/slide"/><Relationship Id="rId28" Target="slides/slide20.xml" Type="http://schemas.openxmlformats.org/officeDocument/2006/relationships/slide"/><Relationship Id="rId29" Target="slides/slide21.xml" Type="http://schemas.openxmlformats.org/officeDocument/2006/relationships/slide"/><Relationship Id="rId3" Target="handoutMasters/handoutMaster1.xml" Type="http://schemas.openxmlformats.org/officeDocument/2006/relationships/handoutMaster"/><Relationship Id="rId30" Target="slides/slide22.xml" Type="http://schemas.openxmlformats.org/officeDocument/2006/relationships/slide"/><Relationship Id="rId31" Target="slides/slide23.xml" Type="http://schemas.openxmlformats.org/officeDocument/2006/relationships/slide"/><Relationship Id="rId32" Target="slides/slide24.xml" Type="http://schemas.openxmlformats.org/officeDocument/2006/relationships/slide"/><Relationship Id="rId33" Target="slides/slide25.xml" Type="http://schemas.openxmlformats.org/officeDocument/2006/relationships/slide"/><Relationship Id="rId34" Target="slides/slide26.xml" Type="http://schemas.openxmlformats.org/officeDocument/2006/relationships/slide"/><Relationship Id="rId35" Target="slides/slide27.xml" Type="http://schemas.openxmlformats.org/officeDocument/2006/relationships/slide"/><Relationship Id="rId36" Target="slides/slide28.xml" Type="http://schemas.openxmlformats.org/officeDocument/2006/relationships/slide"/><Relationship Id="rId37" Target="slides/slide29.xml" Type="http://schemas.openxmlformats.org/officeDocument/2006/relationships/slide"/><Relationship Id="rId38" Target="slides/slide30.xml" Type="http://schemas.openxmlformats.org/officeDocument/2006/relationships/slide"/><Relationship Id="rId39" Target="slides/slide31.xml" Type="http://schemas.openxmlformats.org/officeDocument/2006/relationships/slide"/><Relationship Id="rId4" Target="presProps.xml" Type="http://schemas.openxmlformats.org/officeDocument/2006/relationships/presProps"/><Relationship Id="rId40" Target="slides/slide32.xml" Type="http://schemas.openxmlformats.org/officeDocument/2006/relationships/slide"/><Relationship Id="rId41" Target="slides/slide33.xml" Type="http://schemas.openxmlformats.org/officeDocument/2006/relationships/slide"/><Relationship Id="rId42" Target="slides/slide34.xml" Type="http://schemas.openxmlformats.org/officeDocument/2006/relationships/slide"/><Relationship Id="rId43" Target="slides/slide35.xml" Type="http://schemas.openxmlformats.org/officeDocument/2006/relationships/slide"/><Relationship Id="rId44" Target="slides/slide36.xml" Type="http://schemas.openxmlformats.org/officeDocument/2006/relationships/slide"/><Relationship Id="rId45" Target="slides/slide37.xml" Type="http://schemas.openxmlformats.org/officeDocument/2006/relationships/slide"/><Relationship Id="rId46" Target="slides/slide38.xml" Type="http://schemas.openxmlformats.org/officeDocument/2006/relationships/slide"/><Relationship Id="rId47" Target="slides/slide39.xml" Type="http://schemas.openxmlformats.org/officeDocument/2006/relationships/slide"/><Relationship Id="rId48" Target="slides/slide40.xml" Type="http://schemas.openxmlformats.org/officeDocument/2006/relationships/slide"/><Relationship Id="rId49" Target="slides/slide41.xml" Type="http://schemas.openxmlformats.org/officeDocument/2006/relationships/slide"/><Relationship Id="rId5" Target="viewProps.xml" Type="http://schemas.openxmlformats.org/officeDocument/2006/relationships/viewProps"/><Relationship Id="rId50" Target="slides/slide42.xml" Type="http://schemas.openxmlformats.org/officeDocument/2006/relationships/slide"/><Relationship Id="rId51" Target="slides/slide43.xml" Type="http://schemas.openxmlformats.org/officeDocument/2006/relationships/slide"/><Relationship Id="rId52" Target="slides/slide44.xml" Type="http://schemas.openxmlformats.org/officeDocument/2006/relationships/slide"/><Relationship Id="rId53" Target="slides/slide45.xml" Type="http://schemas.openxmlformats.org/officeDocument/2006/relationships/slide"/><Relationship Id="rId54" Target="slides/slide46.xml" Type="http://schemas.openxmlformats.org/officeDocument/2006/relationships/slide"/><Relationship Id="rId55" Target="slides/slide47.xml" Type="http://schemas.openxmlformats.org/officeDocument/2006/relationships/slide"/><Relationship Id="rId56" Target="slides/slide48.xml" Type="http://schemas.openxmlformats.org/officeDocument/2006/relationships/slide"/><Relationship Id="rId57" Target="slides/slide49.xml" Type="http://schemas.openxmlformats.org/officeDocument/2006/relationships/slide"/><Relationship Id="rId58" Target="slides/slide50.xml" Type="http://schemas.openxmlformats.org/officeDocument/2006/relationships/slide"/><Relationship Id="rId59" Target="slides/slide51.xml" Type="http://schemas.openxmlformats.org/officeDocument/2006/relationships/slide"/><Relationship Id="rId6" Target="theme/theme1.xml" Type="http://schemas.openxmlformats.org/officeDocument/2006/relationships/theme"/><Relationship Id="rId60" Target="slides/slide52.xml" Type="http://schemas.openxmlformats.org/officeDocument/2006/relationships/slide"/><Relationship Id="rId61" Target="slides/slide53.xml" Type="http://schemas.openxmlformats.org/officeDocument/2006/relationships/slide"/><Relationship Id="rId62" Target="slides/slide54.xml" Type="http://schemas.openxmlformats.org/officeDocument/2006/relationships/slide"/><Relationship Id="rId63" Target="slides/slide55.xml" Type="http://schemas.openxmlformats.org/officeDocument/2006/relationships/slide"/><Relationship Id="rId64" Target="slides/slide56.xml" Type="http://schemas.openxmlformats.org/officeDocument/2006/relationships/slide"/><Relationship Id="rId65" Target="slides/slide57.xml" Type="http://schemas.openxmlformats.org/officeDocument/2006/relationships/slide"/><Relationship Id="rId66" Target="slides/slide58.xml" Type="http://schemas.openxmlformats.org/officeDocument/2006/relationships/slide"/><Relationship Id="rId67" Target="slides/slide59.xml" Type="http://schemas.openxmlformats.org/officeDocument/2006/relationships/slide"/><Relationship Id="rId68" Target="slides/slide60.xml" Type="http://schemas.openxmlformats.org/officeDocument/2006/relationships/slide"/><Relationship Id="rId69" Target="slides/slide61.xml" Type="http://schemas.openxmlformats.org/officeDocument/2006/relationships/slide"/><Relationship Id="rId7" Target="tableStyles.xml" Type="http://schemas.openxmlformats.org/officeDocument/2006/relationships/tableStyles"/><Relationship Id="rId70" Target="slides/slide62.xml" Type="http://schemas.openxmlformats.org/officeDocument/2006/relationships/slide"/><Relationship Id="rId71" Target="slides/slide63.xml" Type="http://schemas.openxmlformats.org/officeDocument/2006/relationships/slide"/><Relationship Id="rId72" Target="slides/slide64.xml" Type="http://schemas.openxmlformats.org/officeDocument/2006/relationships/slide"/><Relationship Id="rId73" Target="slides/slide65.xml" Type="http://schemas.openxmlformats.org/officeDocument/2006/relationships/slide"/><Relationship Id="rId74" Target="slides/slide66.xml" Type="http://schemas.openxmlformats.org/officeDocument/2006/relationships/slide"/><Relationship Id="rId75" Target="slides/slide67.xml" Type="http://schemas.openxmlformats.org/officeDocument/2006/relationships/slide"/><Relationship Id="rId76" Target="slides/slide68.xml" Type="http://schemas.openxmlformats.org/officeDocument/2006/relationships/slide"/><Relationship Id="rId77" Target="slides/slide69.xml" Type="http://schemas.openxmlformats.org/officeDocument/2006/relationships/slide"/><Relationship Id="rId78" Target="slides/slide70.xml" Type="http://schemas.openxmlformats.org/officeDocument/2006/relationships/slide"/><Relationship Id="rId79" Target="slides/slide71.xml" Type="http://schemas.openxmlformats.org/officeDocument/2006/relationships/slide"/><Relationship Id="rId8" Target="revisionInfo.xml" Type="http://schemas.microsoft.com/office/2015/10/relationships/revisionInfo"/><Relationship Id="rId80" Target="slides/slide72.xml" Type="http://schemas.openxmlformats.org/officeDocument/2006/relationships/slide"/><Relationship Id="rId81" Target="slides/slide73.xml" Type="http://schemas.openxmlformats.org/officeDocument/2006/relationships/slide"/><Relationship Id="rId82" Target="slides/slide74.xml" Type="http://schemas.openxmlformats.org/officeDocument/2006/relationships/slide"/><Relationship Id="rId83" Target="slides/slide75.xml" Type="http://schemas.openxmlformats.org/officeDocument/2006/relationships/slide"/><Relationship Id="rId84" Target="slides/slide76.xml" Type="http://schemas.openxmlformats.org/officeDocument/2006/relationships/slide"/><Relationship Id="rId85" Target="slides/slide77.xml" Type="http://schemas.openxmlformats.org/officeDocument/2006/relationships/slide"/><Relationship Id="rId86" Target="slides/slide78.xml" Type="http://schemas.openxmlformats.org/officeDocument/2006/relationships/slide"/><Relationship Id="rId9" Target="slides/slide1.xml" Type="http://schemas.openxmlformats.org/officeDocument/2006/relationships/slide"/></Relationships>
</file>

<file path=ppt/charts/_rels/chart1.xml.rels><?xml version="1.0" encoding="UTF-8" standalone="yes"?><Relationships xmlns="http://schemas.openxmlformats.org/package/2006/relationships"><Relationship Id="rId1" Target="../embeddings/Microsoft_Excel_Worksheet1.xlsx" Type="http://schemas.openxmlformats.org/officeDocument/2006/relationships/package"/></Relationships>
</file>

<file path=ppt/charts/_rels/chart2.xml.rels><?xml version="1.0" encoding="UTF-8" standalone="yes"?><Relationships xmlns="http://schemas.openxmlformats.org/package/2006/relationships"><Relationship Id="rId1" Target="../embeddings/Microsoft_Excel_Worksheet2.xlsx" Type="http://schemas.openxmlformats.org/officeDocument/2006/relationships/package"/></Relationships>
</file>

<file path=ppt/charts/_rels/chart3.xml.rels><?xml version="1.0" encoding="UTF-8" standalone="yes"?><Relationships xmlns="http://schemas.openxmlformats.org/package/2006/relationships"><Relationship Id="rId1" Target="../embeddings/Microsoft_Excel_Worksheet3.xlsx" Type="http://schemas.openxmlformats.org/officeDocument/2006/relationships/package"/></Relationships>
</file>

<file path=ppt/charts/_rels/chart4.xml.rels><?xml version="1.0" encoding="UTF-8" standalone="yes"?><Relationships xmlns="http://schemas.openxmlformats.org/package/2006/relationships"><Relationship Id="rId1" Target="../embeddings/Microsoft_Excel_Worksheet4.xlsx" Type="http://schemas.openxmlformats.org/officeDocument/2006/relationships/package"/></Relationships>
</file>

<file path=ppt/charts/_rels/chart5.xml.rels><?xml version="1.0" encoding="UTF-8" standalone="yes"?><Relationships xmlns="http://schemas.openxmlformats.org/package/2006/relationships"><Relationship Id="rId1" Target="../embeddings/Microsoft_Excel_Worksheet5.xlsx" Type="http://schemas.openxmlformats.org/officeDocument/2006/relationships/package"/></Relationships>
</file>

<file path=ppt/charts/_rels/chart6.xml.rels><?xml version="1.0" encoding="UTF-8" standalone="yes"?><Relationships xmlns="http://schemas.openxmlformats.org/package/2006/relationships"><Relationship Id="rId1" Target="../embeddings/Microsoft_Excel_Worksheet6.xlsx" Type="http://schemas.openxmlformats.org/officeDocument/2006/relationships/package"/></Relationships>
</file>

<file path=ppt/charts/_rels/chart7.xml.rels><?xml version="1.0" encoding="UTF-8" standalone="yes"?><Relationships xmlns="http://schemas.openxmlformats.org/package/2006/relationships"><Relationship Id="rId1" Target="../embeddings/Microsoft_Excel_Worksheet7.xlsx" Type="http://schemas.openxmlformats.org/officeDocument/2006/relationships/package"/></Relationships>
</file>

<file path=ppt/charts/_rels/chart8.xml.rels><?xml version="1.0" encoding="UTF-8" standalone="yes"?><Relationships xmlns="http://schemas.openxmlformats.org/package/2006/relationships"><Relationship Id="rId1" Target="../embeddings/Microsoft_Excel_Worksheet8.xlsx" Type="http://schemas.openxmlformats.org/officeDocument/2006/relationships/package"/></Relationships>
</file>

<file path=ppt/charts/_rels/chart9.xml.rels><?xml version="1.0" encoding="UTF-8" standalone="yes"?><Relationships xmlns="http://schemas.openxmlformats.org/package/2006/relationships"><Relationship Id="rId1" Target="../embeddings/Microsoft_Excel_Worksheet9.xlsx" Type="http://schemas.openxmlformats.org/officeDocument/2006/relationships/package"/></Relationships>
</file>

<file path=ppt/charts/_rels/chart10.xml.rels><?xml version="1.0" encoding="UTF-8" standalone="yes"?><Relationships xmlns="http://schemas.openxmlformats.org/package/2006/relationships"><Relationship Id="rId1" Target="../embeddings/Microsoft_Excel_Worksheet10.xlsx" Type="http://schemas.openxmlformats.org/officeDocument/2006/relationships/package"/></Relationships>
</file>

<file path=ppt/charts/_rels/chart11.xml.rels><?xml version="1.0" encoding="UTF-8" standalone="yes"?><Relationships xmlns="http://schemas.openxmlformats.org/package/2006/relationships"><Relationship Id="rId1" Target="../embeddings/Microsoft_Excel_Worksheet11.xlsx" Type="http://schemas.openxmlformats.org/officeDocument/2006/relationships/package"/></Relationships>
</file>

<file path=ppt/charts/_rels/chart12.xml.rels><?xml version="1.0" encoding="UTF-8" standalone="yes"?><Relationships xmlns="http://schemas.openxmlformats.org/package/2006/relationships"><Relationship Id="rId1" Target="../embeddings/Microsoft_Excel_Worksheet12.xlsx" Type="http://schemas.openxmlformats.org/officeDocument/2006/relationships/package"/></Relationships>
</file>

<file path=ppt/charts/_rels/chart13.xml.rels><?xml version="1.0" encoding="UTF-8" standalone="yes"?><Relationships xmlns="http://schemas.openxmlformats.org/package/2006/relationships"><Relationship Id="rId1" Target="../embeddings/Microsoft_Excel_Worksheet13.xlsx" Type="http://schemas.openxmlformats.org/officeDocument/2006/relationships/package"/></Relationships>
</file>

<file path=ppt/charts/_rels/chart14.xml.rels><?xml version="1.0" encoding="UTF-8" standalone="yes"?><Relationships xmlns="http://schemas.openxmlformats.org/package/2006/relationships"><Relationship Id="rId1" Target="../embeddings/Microsoft_Excel_Worksheet14.xlsx" Type="http://schemas.openxmlformats.org/officeDocument/2006/relationships/package"/></Relationships>
</file>

<file path=ppt/charts/_rels/chart15.xml.rels><?xml version="1.0" encoding="UTF-8" standalone="yes"?><Relationships xmlns="http://schemas.openxmlformats.org/package/2006/relationships"><Relationship Id="rId1" Target="../embeddings/Microsoft_Excel_Worksheet15.xlsx" Type="http://schemas.openxmlformats.org/officeDocument/2006/relationships/package"/></Relationships>
</file>

<file path=ppt/charts/_rels/chart16.xml.rels><?xml version="1.0" encoding="UTF-8" standalone="yes"?><Relationships xmlns="http://schemas.openxmlformats.org/package/2006/relationships"><Relationship Id="rId1" Target="../embeddings/Microsoft_Excel_Worksheet16.xlsx" Type="http://schemas.openxmlformats.org/officeDocument/2006/relationships/package"/></Relationships>
</file>

<file path=ppt/charts/_rels/chart17.xml.rels><?xml version="1.0" encoding="UTF-8" standalone="yes"?><Relationships xmlns="http://schemas.openxmlformats.org/package/2006/relationships"><Relationship Id="rId1" Target="../embeddings/Microsoft_Excel_Worksheet17.xlsx" Type="http://schemas.openxmlformats.org/officeDocument/2006/relationships/package"/></Relationships>
</file>

<file path=ppt/charts/_rels/chart18.xml.rels><?xml version="1.0" encoding="UTF-8" standalone="yes"?><Relationships xmlns="http://schemas.openxmlformats.org/package/2006/relationships"><Relationship Id="rId1" Target="../embeddings/Microsoft_Excel_Worksheet18.xlsx" Type="http://schemas.openxmlformats.org/officeDocument/2006/relationships/package"/></Relationships>
</file>

<file path=ppt/charts/_rels/chart19.xml.rels><?xml version="1.0" encoding="UTF-8" standalone="yes"?><Relationships xmlns="http://schemas.openxmlformats.org/package/2006/relationships"><Relationship Id="rId1" Target="../embeddings/Microsoft_Excel_Worksheet19.xlsx" Type="http://schemas.openxmlformats.org/officeDocument/2006/relationships/package"/></Relationships>
</file>

<file path=ppt/charts/_rels/chart20.xml.rels><?xml version="1.0" encoding="UTF-8" standalone="yes"?><Relationships xmlns="http://schemas.openxmlformats.org/package/2006/relationships"><Relationship Id="rId1" Target="../embeddings/Microsoft_Excel_Worksheet20.xlsx" Type="http://schemas.openxmlformats.org/officeDocument/2006/relationships/package"/></Relationships>
</file>

<file path=ppt/charts/_rels/chart21.xml.rels><?xml version="1.0" encoding="UTF-8" standalone="yes"?><Relationships xmlns="http://schemas.openxmlformats.org/package/2006/relationships"><Relationship Id="rId1" Target="../embeddings/Microsoft_Excel_Worksheet21.xlsx" Type="http://schemas.openxmlformats.org/officeDocument/2006/relationships/package"/></Relationships>
</file>

<file path=ppt/charts/_rels/chart22.xml.rels><?xml version="1.0" encoding="UTF-8" standalone="yes"?><Relationships xmlns="http://schemas.openxmlformats.org/package/2006/relationships"><Relationship Id="rId1" Target="../embeddings/Microsoft_Excel_Worksheet22.xlsx" Type="http://schemas.openxmlformats.org/officeDocument/2006/relationships/package"/></Relationships>
</file>

<file path=ppt/charts/_rels/chart23.xml.rels><?xml version="1.0" encoding="UTF-8" standalone="yes"?><Relationships xmlns="http://schemas.openxmlformats.org/package/2006/relationships"><Relationship Id="rId1" Target="../embeddings/Microsoft_Excel_Worksheet23.xlsx" Type="http://schemas.openxmlformats.org/officeDocument/2006/relationships/package"/></Relationships>
</file>

<file path=ppt/charts/_rels/chart24.xml.rels><?xml version="1.0" encoding="UTF-8" standalone="yes"?><Relationships xmlns="http://schemas.openxmlformats.org/package/2006/relationships"><Relationship Id="rId1" Target="../embeddings/Microsoft_Excel_Worksheet24.xlsx" Type="http://schemas.openxmlformats.org/officeDocument/2006/relationships/package"/></Relationships>
</file>

<file path=ppt/charts/_rels/chart25.xml.rels><?xml version="1.0" encoding="UTF-8" standalone="yes"?><Relationships xmlns="http://schemas.openxmlformats.org/package/2006/relationships"><Relationship Id="rId1" Target="../embeddings/Microsoft_Excel_Worksheet25.xlsx" Type="http://schemas.openxmlformats.org/officeDocument/2006/relationships/package"/></Relationships>
</file>

<file path=ppt/charts/_rels/chart26.xml.rels><?xml version="1.0" encoding="UTF-8" standalone="yes"?><Relationships xmlns="http://schemas.openxmlformats.org/package/2006/relationships"><Relationship Id="rId1" Target="../embeddings/Microsoft_Excel_Worksheet26.xlsx" Type="http://schemas.openxmlformats.org/officeDocument/2006/relationships/package"/></Relationships>
</file>

<file path=ppt/charts/_rels/chart27.xml.rels><?xml version="1.0" encoding="UTF-8" standalone="yes"?><Relationships xmlns="http://schemas.openxmlformats.org/package/2006/relationships"><Relationship Id="rId1" Target="../embeddings/Microsoft_Excel_Worksheet27.xlsx" Type="http://schemas.openxmlformats.org/officeDocument/2006/relationships/package"/></Relationships>
</file>

<file path=ppt/charts/_rels/chart28.xml.rels><?xml version="1.0" encoding="UTF-8" standalone="yes"?><Relationships xmlns="http://schemas.openxmlformats.org/package/2006/relationships"><Relationship Id="rId1" Target="../embeddings/Microsoft_Excel_Worksheet28.xlsx" Type="http://schemas.openxmlformats.org/officeDocument/2006/relationships/package"/></Relationships>
</file>

<file path=ppt/charts/_rels/chart29.xml.rels><?xml version="1.0" encoding="UTF-8" standalone="yes"?><Relationships xmlns="http://schemas.openxmlformats.org/package/2006/relationships"><Relationship Id="rId1" Target="../embeddings/Microsoft_Excel_Worksheet29.xlsx" Type="http://schemas.openxmlformats.org/officeDocument/2006/relationships/package"/></Relationships>
</file>

<file path=ppt/charts/_rels/chart30.xml.rels><?xml version="1.0" encoding="UTF-8" standalone="yes"?><Relationships xmlns="http://schemas.openxmlformats.org/package/2006/relationships"><Relationship Id="rId1" Target="../embeddings/Microsoft_Excel_Worksheet30.xlsx" Type="http://schemas.openxmlformats.org/officeDocument/2006/relationships/package"/></Relationships>
</file>

<file path=ppt/charts/_rels/chart31.xml.rels><?xml version="1.0" encoding="UTF-8" standalone="yes"?><Relationships xmlns="http://schemas.openxmlformats.org/package/2006/relationships"><Relationship Id="rId1" Target="../embeddings/Microsoft_Excel_Worksheet31.xlsx" Type="http://schemas.openxmlformats.org/officeDocument/2006/relationships/package"/></Relationships>
</file>

<file path=ppt/charts/_rels/chart32.xml.rels><?xml version="1.0" encoding="UTF-8" standalone="yes"?><Relationships xmlns="http://schemas.openxmlformats.org/package/2006/relationships"><Relationship Id="rId1" Target="../embeddings/Microsoft_Excel_Worksheet32.xlsx" Type="http://schemas.openxmlformats.org/officeDocument/2006/relationships/package"/></Relationships>
</file>

<file path=ppt/charts/_rels/chart33.xml.rels><?xml version="1.0" encoding="UTF-8" standalone="yes"?><Relationships xmlns="http://schemas.openxmlformats.org/package/2006/relationships"><Relationship Id="rId1" Target="../embeddings/Microsoft_Excel_Worksheet33.xlsx" Type="http://schemas.openxmlformats.org/officeDocument/2006/relationships/package"/></Relationships>
</file>

<file path=ppt/charts/_rels/chart34.xml.rels><?xml version="1.0" encoding="UTF-8" standalone="yes"?><Relationships xmlns="http://schemas.openxmlformats.org/package/2006/relationships"><Relationship Id="rId1" Target="../embeddings/Microsoft_Excel_Worksheet34.xlsx" Type="http://schemas.openxmlformats.org/officeDocument/2006/relationships/package"/></Relationships>
</file>

<file path=ppt/charts/_rels/chart35.xml.rels><?xml version="1.0" encoding="UTF-8" standalone="yes"?><Relationships xmlns="http://schemas.openxmlformats.org/package/2006/relationships"><Relationship Id="rId1" Target="../embeddings/Microsoft_Excel_Worksheet35.xlsx" Type="http://schemas.openxmlformats.org/officeDocument/2006/relationships/package"/></Relationships>
</file>

<file path=ppt/charts/_rels/chart36.xml.rels><?xml version="1.0" encoding="UTF-8" standalone="yes"?><Relationships xmlns="http://schemas.openxmlformats.org/package/2006/relationships"><Relationship Id="rId1" Target="../embeddings/Microsoft_Excel_Worksheet36.xlsx" Type="http://schemas.openxmlformats.org/officeDocument/2006/relationships/package"/></Relationships>
</file>

<file path=ppt/charts/_rels/chart37.xml.rels><?xml version="1.0" encoding="UTF-8" standalone="yes"?><Relationships xmlns="http://schemas.openxmlformats.org/package/2006/relationships"><Relationship Id="rId1" Target="../embeddings/Microsoft_Excel_Worksheet37.xlsx" Type="http://schemas.openxmlformats.org/officeDocument/2006/relationships/package"/></Relationships>
</file>

<file path=ppt/charts/_rels/chart38.xml.rels><?xml version="1.0" encoding="UTF-8" standalone="yes"?><Relationships xmlns="http://schemas.openxmlformats.org/package/2006/relationships"><Relationship Id="rId1" Target="../embeddings/Microsoft_Excel_Worksheet38.xlsx" Type="http://schemas.openxmlformats.org/officeDocument/2006/relationships/package"/></Relationships>
</file>

<file path=ppt/charts/_rels/chart39.xml.rels><?xml version="1.0" encoding="UTF-8" standalone="yes"?><Relationships xmlns="http://schemas.openxmlformats.org/package/2006/relationships"><Relationship Id="rId1" Target="../embeddings/Microsoft_Excel_Worksheet39.xlsx" Type="http://schemas.openxmlformats.org/officeDocument/2006/relationships/package"/></Relationships>
</file>

<file path=ppt/charts/_rels/chart40.xml.rels><?xml version="1.0" encoding="UTF-8" standalone="yes"?><Relationships xmlns="http://schemas.openxmlformats.org/package/2006/relationships"><Relationship Id="rId1" Target="../embeddings/Microsoft_Excel_Worksheet40.xlsx" Type="http://schemas.openxmlformats.org/officeDocument/2006/relationships/package"/></Relationships>
</file>

<file path=ppt/charts/_rels/chart41.xml.rels><?xml version="1.0" encoding="UTF-8" standalone="yes"?><Relationships xmlns="http://schemas.openxmlformats.org/package/2006/relationships"><Relationship Id="rId1" Target="../embeddings/Microsoft_Excel_Worksheet41.xlsx" Type="http://schemas.openxmlformats.org/officeDocument/2006/relationships/package"/></Relationships>
</file>

<file path=ppt/charts/_rels/chart42.xml.rels><?xml version="1.0" encoding="UTF-8" standalone="yes"?><Relationships xmlns="http://schemas.openxmlformats.org/package/2006/relationships"><Relationship Id="rId1" Target="../embeddings/Microsoft_Excel_Worksheet42.xlsx" Type="http://schemas.openxmlformats.org/officeDocument/2006/relationships/package"/></Relationships>
</file>

<file path=ppt/charts/_rels/chart43.xml.rels><?xml version="1.0" encoding="UTF-8" standalone="yes"?><Relationships xmlns="http://schemas.openxmlformats.org/package/2006/relationships"><Relationship Id="rId1" Target="../embeddings/Microsoft_Excel_Worksheet43.xlsx" Type="http://schemas.openxmlformats.org/officeDocument/2006/relationships/package"/></Relationships>
</file>

<file path=ppt/charts/_rels/chart44.xml.rels><?xml version="1.0" encoding="UTF-8" standalone="yes"?><Relationships xmlns="http://schemas.openxmlformats.org/package/2006/relationships"><Relationship Id="rId1" Target="../embeddings/Microsoft_Excel_Worksheet44.xlsx" Type="http://schemas.openxmlformats.org/officeDocument/2006/relationships/package"/></Relationships>
</file>

<file path=ppt/charts/_rels/chart45.xml.rels><?xml version="1.0" encoding="UTF-8" standalone="yes"?><Relationships xmlns="http://schemas.openxmlformats.org/package/2006/relationships"><Relationship Id="rId1" Target="../embeddings/Microsoft_Excel_Worksheet45.xlsx" Type="http://schemas.openxmlformats.org/officeDocument/2006/relationships/package"/></Relationships>
</file>

<file path=ppt/charts/_rels/chart46.xml.rels><?xml version="1.0" encoding="UTF-8" standalone="yes"?><Relationships xmlns="http://schemas.openxmlformats.org/package/2006/relationships"><Relationship Id="rId1" Target="../embeddings/Microsoft_Excel_Worksheet46.xlsx" Type="http://schemas.openxmlformats.org/officeDocument/2006/relationships/package"/></Relationships>
</file>

<file path=ppt/charts/_rels/chart47.xml.rels><?xml version="1.0" encoding="UTF-8" standalone="yes"?><Relationships xmlns="http://schemas.openxmlformats.org/package/2006/relationships"><Relationship Id="rId1" Target="../embeddings/Microsoft_Excel_Worksheet47.xlsx" Type="http://schemas.openxmlformats.org/officeDocument/2006/relationships/package"/></Relationships>
</file>

<file path=ppt/charts/_rels/chart48.xml.rels><?xml version="1.0" encoding="UTF-8" standalone="yes"?><Relationships xmlns="http://schemas.openxmlformats.org/package/2006/relationships"><Relationship Id="rId1" Target="../embeddings/Microsoft_Excel_Worksheet48.xlsx" Type="http://schemas.openxmlformats.org/officeDocument/2006/relationships/package"/></Relationships>
</file>

<file path=ppt/charts/_rels/chart49.xml.rels><?xml version="1.0" encoding="UTF-8" standalone="yes"?><Relationships xmlns="http://schemas.openxmlformats.org/package/2006/relationships"><Relationship Id="rId1" Target="../embeddings/Microsoft_Excel_Worksheet49.xlsx" Type="http://schemas.openxmlformats.org/officeDocument/2006/relationships/package"/></Relationships>
</file>

<file path=ppt/charts/_rels/chart50.xml.rels><?xml version="1.0" encoding="UTF-8" standalone="yes"?><Relationships xmlns="http://schemas.openxmlformats.org/package/2006/relationships"><Relationship Id="rId1" Target="../embeddings/Microsoft_Excel_Worksheet50.xlsx" Type="http://schemas.openxmlformats.org/officeDocument/2006/relationships/package"/></Relationships>
</file>

<file path=ppt/charts/_rels/chart51.xml.rels><?xml version="1.0" encoding="UTF-8" standalone="yes"?><Relationships xmlns="http://schemas.openxmlformats.org/package/2006/relationships"><Relationship Id="rId1" Target="../embeddings/Microsoft_Excel_Worksheet51.xlsx" Type="http://schemas.openxmlformats.org/officeDocument/2006/relationships/package"/></Relationships>
</file>

<file path=ppt/charts/_rels/chart52.xml.rels><?xml version="1.0" encoding="UTF-8" standalone="yes"?><Relationships xmlns="http://schemas.openxmlformats.org/package/2006/relationships"><Relationship Id="rId1" Target="../embeddings/Microsoft_Excel_Worksheet52.xlsx" Type="http://schemas.openxmlformats.org/officeDocument/2006/relationships/package"/></Relationships>
</file>

<file path=ppt/charts/_rels/chart53.xml.rels><?xml version="1.0" encoding="UTF-8" standalone="yes"?><Relationships xmlns="http://schemas.openxmlformats.org/package/2006/relationships"><Relationship Id="rId1" Target="../embeddings/Microsoft_Excel_Worksheet53.xlsx" Type="http://schemas.openxmlformats.org/officeDocument/2006/relationships/package"/></Relationships>
</file>

<file path=ppt/charts/_rels/chart54.xml.rels><?xml version="1.0" encoding="UTF-8" standalone="yes"?><Relationships xmlns="http://schemas.openxmlformats.org/package/2006/relationships"><Relationship Id="rId1" Target="../embeddings/Microsoft_Excel_Worksheet54.xlsx" Type="http://schemas.openxmlformats.org/officeDocument/2006/relationships/package"/></Relationships>
</file>

<file path=ppt/charts/_rels/chart55.xml.rels><?xml version="1.0" encoding="UTF-8" standalone="yes"?><Relationships xmlns="http://schemas.openxmlformats.org/package/2006/relationships"><Relationship Id="rId1" Target="../embeddings/Microsoft_Excel_Worksheet55.xlsx" Type="http://schemas.openxmlformats.org/officeDocument/2006/relationships/package"/></Relationships>
</file>

<file path=ppt/charts/_rels/chart56.xml.rels><?xml version="1.0" encoding="UTF-8" standalone="yes"?><Relationships xmlns="http://schemas.openxmlformats.org/package/2006/relationships"><Relationship Id="rId1" Target="../embeddings/Microsoft_Excel_Worksheet56.xlsx" Type="http://schemas.openxmlformats.org/officeDocument/2006/relationships/package"/></Relationships>
</file>

<file path=ppt/charts/_rels/chart57.xml.rels><?xml version="1.0" encoding="UTF-8" standalone="yes"?><Relationships xmlns="http://schemas.openxmlformats.org/package/2006/relationships"><Relationship Id="rId1" Target="../embeddings/Microsoft_Excel_Worksheet57.xlsx" Type="http://schemas.openxmlformats.org/officeDocument/2006/relationships/package"/></Relationships>
</file>

<file path=ppt/charts/_rels/chart58.xml.rels><?xml version="1.0" encoding="UTF-8" standalone="yes"?><Relationships xmlns="http://schemas.openxmlformats.org/package/2006/relationships"><Relationship Id="rId1" Target="../embeddings/Microsoft_Excel_Worksheet58.xlsx" Type="http://schemas.openxmlformats.org/officeDocument/2006/relationships/package"/></Relationships>
</file>

<file path=ppt/charts/_rels/chart59.xml.rels><?xml version="1.0" encoding="UTF-8" standalone="yes"?><Relationships xmlns="http://schemas.openxmlformats.org/package/2006/relationships"><Relationship Id="rId1" Target="../embeddings/Microsoft_Excel_Worksheet59.xlsx" Type="http://schemas.openxmlformats.org/officeDocument/2006/relationships/package"/></Relationships>
</file>

<file path=ppt/charts/_rels/chart60.xml.rels><?xml version="1.0" encoding="UTF-8" standalone="yes"?><Relationships xmlns="http://schemas.openxmlformats.org/package/2006/relationships"><Relationship Id="rId1" Target="../embeddings/Microsoft_Excel_Worksheet60.xlsx" Type="http://schemas.openxmlformats.org/officeDocument/2006/relationships/package"/></Relationships>
</file>

<file path=ppt/charts/_rels/chart61.xml.rels><?xml version="1.0" encoding="UTF-8" standalone="yes"?><Relationships xmlns="http://schemas.openxmlformats.org/package/2006/relationships"><Relationship Id="rId1" Target="../embeddings/Microsoft_Excel_Worksheet61.xlsx" Type="http://schemas.openxmlformats.org/officeDocument/2006/relationships/package"/></Relationships>
</file>

<file path=ppt/charts/_rels/chart62.xml.rels><?xml version="1.0" encoding="UTF-8" standalone="yes"?><Relationships xmlns="http://schemas.openxmlformats.org/package/2006/relationships"><Relationship Id="rId1" Target="../embeddings/Microsoft_Excel_Worksheet62.xlsx" Type="http://schemas.openxmlformats.org/officeDocument/2006/relationships/package"/></Relationships>
</file>

<file path=ppt/charts/_rels/chart63.xml.rels><?xml version="1.0" encoding="UTF-8" standalone="yes"?><Relationships xmlns="http://schemas.openxmlformats.org/package/2006/relationships"><Relationship Id="rId1" Target="../embeddings/Microsoft_Excel_Worksheet63.xlsx" Type="http://schemas.openxmlformats.org/officeDocument/2006/relationships/package"/></Relationships>
</file>

<file path=ppt/charts/_rels/chart64.xml.rels><?xml version="1.0" encoding="UTF-8" standalone="yes"?><Relationships xmlns="http://schemas.openxmlformats.org/package/2006/relationships"><Relationship Id="rId1" Target="../embeddings/Microsoft_Excel_Worksheet64.xlsx" Type="http://schemas.openxmlformats.org/officeDocument/2006/relationships/package"/></Relationships>
</file>

<file path=ppt/charts/_rels/chart65.xml.rels><?xml version="1.0" encoding="UTF-8" standalone="yes"?><Relationships xmlns="http://schemas.openxmlformats.org/package/2006/relationships"><Relationship Id="rId1" Target="../embeddings/Microsoft_Excel_Worksheet65.xlsx" Type="http://schemas.openxmlformats.org/officeDocument/2006/relationships/package"/></Relationships>
</file>

<file path=ppt/charts/_rels/chart66.xml.rels><?xml version="1.0" encoding="UTF-8" standalone="yes"?><Relationships xmlns="http://schemas.openxmlformats.org/package/2006/relationships"><Relationship Id="rId1" Target="../embeddings/Microsoft_Excel_Worksheet66.xlsx" Type="http://schemas.openxmlformats.org/officeDocument/2006/relationships/package"/></Relationships>
</file>

<file path=ppt/charts/_rels/chart67.xml.rels><?xml version="1.0" encoding="UTF-8" standalone="yes"?><Relationships xmlns="http://schemas.openxmlformats.org/package/2006/relationships"><Relationship Id="rId1" Target="../embeddings/Microsoft_Excel_Worksheet67.xlsx" Type="http://schemas.openxmlformats.org/officeDocument/2006/relationships/package"/></Relationships>
</file>

<file path=ppt/charts/_rels/chart68.xml.rels><?xml version="1.0" encoding="UTF-8" standalone="yes"?><Relationships xmlns="http://schemas.openxmlformats.org/package/2006/relationships"><Relationship Id="rId1" Target="../embeddings/Microsoft_Excel_Worksheet68.xlsx" Type="http://schemas.openxmlformats.org/officeDocument/2006/relationships/package"/></Relationships>
</file>

<file path=ppt/charts/_rels/chart69.xml.rels><?xml version="1.0" encoding="UTF-8" standalone="yes"?><Relationships xmlns="http://schemas.openxmlformats.org/package/2006/relationships"><Relationship Id="rId1" Target="../embeddings/Microsoft_Excel_Worksheet69.xlsx" Type="http://schemas.openxmlformats.org/officeDocument/2006/relationships/package"/></Relationships>
</file>

<file path=ppt/charts/_rels/chart70.xml.rels><?xml version="1.0" encoding="UTF-8" standalone="yes"?><Relationships xmlns="http://schemas.openxmlformats.org/package/2006/relationships"><Relationship Id="rId1" Target="../embeddings/Microsoft_Excel_Worksheet70.xlsx" Type="http://schemas.openxmlformats.org/officeDocument/2006/relationships/package"/></Relationships>
</file>

<file path=ppt/charts/_rels/chart71.xml.rels><?xml version="1.0" encoding="UTF-8" standalone="yes"?><Relationships xmlns="http://schemas.openxmlformats.org/package/2006/relationships"><Relationship Id="rId1" Target="../embeddings/Microsoft_Excel_Worksheet71.xlsx" Type="http://schemas.openxmlformats.org/officeDocument/2006/relationships/package"/></Relationships>
</file>

<file path=ppt/charts/_rels/chart72.xml.rels><?xml version="1.0" encoding="UTF-8" standalone="yes"?><Relationships xmlns="http://schemas.openxmlformats.org/package/2006/relationships"><Relationship Id="rId1" Target="../embeddings/Microsoft_Excel_Worksheet72.xlsx" Type="http://schemas.openxmlformats.org/officeDocument/2006/relationships/package"/></Relationships>
</file>

<file path=ppt/charts/_rels/chart73.xml.rels><?xml version="1.0" encoding="UTF-8" standalone="yes"?><Relationships xmlns="http://schemas.openxmlformats.org/package/2006/relationships"><Relationship Id="rId1" Target="../embeddings/Microsoft_Excel_Worksheet73.xlsx" Type="http://schemas.openxmlformats.org/officeDocument/2006/relationships/package"/></Relationships>
</file>

<file path=ppt/charts/_rels/chart74.xml.rels><?xml version="1.0" encoding="UTF-8" standalone="yes"?><Relationships xmlns="http://schemas.openxmlformats.org/package/2006/relationships"><Relationship Id="rId1" Target="../embeddings/Microsoft_Excel_Worksheet74.xlsx" Type="http://schemas.openxmlformats.org/officeDocument/2006/relationships/package"/></Relationships>
</file>

<file path=ppt/charts/chart1.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(KA:1.92, Hajonta:0.28)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Sheet0!$A$2:$A$3</c:f>
              <c:strCache>
                <c:ptCount val="2"/>
                <c:pt idx="0">
                  <c:v>Yleisseura / monilajiseura</c:v>
                </c:pt>
                <c:pt idx="1">
                  <c:v>Erikoisseura</c:v>
                </c:pt>
              </c:strCache>
            </c:strRef>
          </c:cat>
          <c:val>
            <c:numRef>
              <c:f>Sheet0!$B$2:$B$3</c:f>
              <c:numCache>
                <c:ptCount val="2"/>
                <c:pt idx="0">
                  <c:v>0.083</c:v>
                </c:pt>
                <c:pt idx="1">
                  <c:v>0.917</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(KA:60.0, Hajonta:0.0) (Vastauksia:20)</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Sheet0!$A$2:$A$108</c:f>
              <c:strCache>
                <c:ptCount val="107"/>
                <c:pt idx="0">
                  <c:v>agility</c:v>
                </c:pt>
                <c:pt idx="1">
                  <c:v>aikido</c:v>
                </c:pt>
                <c:pt idx="2">
                  <c:v>amerikkalainen jalkapallo</c:v>
                </c:pt>
                <c:pt idx="3">
                  <c:v>ampumahiihto</c:v>
                </c:pt>
                <c:pt idx="4">
                  <c:v>ampumaurheilu</c:v>
                </c:pt>
                <c:pt idx="5">
                  <c:v>autourheilu</c:v>
                </c:pt>
                <c:pt idx="6">
                  <c:v>baseball/softball</c:v>
                </c:pt>
                <c:pt idx="7">
                  <c:v>beach volley</c:v>
                </c:pt>
                <c:pt idx="8">
                  <c:v>biljardi</c:v>
                </c:pt>
                <c:pt idx="9">
                  <c:v>bob/skeleton</c:v>
                </c:pt>
                <c:pt idx="10">
                  <c:v>brasialainen jujutsu</c:v>
                </c:pt>
                <c:pt idx="11">
                  <c:v>bridge</c:v>
                </c:pt>
                <c:pt idx="12">
                  <c:v>cheerleading</c:v>
                </c:pt>
                <c:pt idx="13">
                  <c:v>curling</c:v>
                </c:pt>
                <c:pt idx="14">
                  <c:v>darts</c:v>
                </c:pt>
                <c:pt idx="15">
                  <c:v>elektroninen urheilu</c:v>
                </c:pt>
                <c:pt idx="16">
                  <c:v>fitness</c:v>
                </c:pt>
                <c:pt idx="17">
                  <c:v>frisbeegolf</c:v>
                </c:pt>
                <c:pt idx="18">
                  <c:v>golf</c:v>
                </c:pt>
                <c:pt idx="19">
                  <c:v>hiihto</c:v>
                </c:pt>
                <c:pt idx="20">
                  <c:v>hockey (=maahockey)</c:v>
                </c:pt>
                <c:pt idx="21">
                  <c:v>ilmailu</c:v>
                </c:pt>
                <c:pt idx="22">
                  <c:v>ITF-taekwon-Do</c:v>
                </c:pt>
                <c:pt idx="23">
                  <c:v>jalkapallo</c:v>
                </c:pt>
                <c:pt idx="24">
                  <c:v>jousiammunta</c:v>
                </c:pt>
                <c:pt idx="25">
                  <c:v>judo</c:v>
                </c:pt>
                <c:pt idx="26">
                  <c:v>jujutsu</c:v>
                </c:pt>
                <c:pt idx="27">
                  <c:v>jääkiekko</c:v>
                </c:pt>
                <c:pt idx="28">
                  <c:v>jääpallo</c:v>
                </c:pt>
                <c:pt idx="29">
                  <c:v>karate</c:v>
                </c:pt>
                <c:pt idx="30">
                  <c:v>kaukalopallo</c:v>
                </c:pt>
                <c:pt idx="31">
                  <c:v>keilailu</c:v>
                </c:pt>
                <c:pt idx="32">
                  <c:v>kelkkailu</c:v>
                </c:pt>
                <c:pt idx="33">
                  <c:v>kendo</c:v>
                </c:pt>
                <c:pt idx="34">
                  <c:v>kiipeily</c:v>
                </c:pt>
                <c:pt idx="35">
                  <c:v>koripallo</c:v>
                </c:pt>
                <c:pt idx="36">
                  <c:v>krav maga</c:v>
                </c:pt>
                <c:pt idx="37">
                  <c:v>kriketti</c:v>
                </c:pt>
                <c:pt idx="38">
                  <c:v>kyykkä</c:v>
                </c:pt>
                <c:pt idx="39">
                  <c:v>kädenvääntö</c:v>
                </c:pt>
                <c:pt idx="40">
                  <c:v>käsipallo</c:v>
                </c:pt>
                <c:pt idx="41">
                  <c:v>lacrosse</c:v>
                </c:pt>
                <c:pt idx="42">
                  <c:v>leanveto</c:v>
                </c:pt>
                <c:pt idx="43">
                  <c:v>lentopallo</c:v>
                </c:pt>
                <c:pt idx="44">
                  <c:v>liitokiekko</c:v>
                </c:pt>
                <c:pt idx="45">
                  <c:v>luistelu =(pikaluistelu)</c:v>
                </c:pt>
                <c:pt idx="46">
                  <c:v>lumilautailu</c:v>
                </c:pt>
                <c:pt idx="47">
                  <c:v>maalipallo</c:v>
                </c:pt>
                <c:pt idx="48">
                  <c:v>medieval combat</c:v>
                </c:pt>
                <c:pt idx="49">
                  <c:v>melonta</c:v>
                </c:pt>
                <c:pt idx="50">
                  <c:v>miekkailu/5-ottelu</c:v>
                </c:pt>
                <c:pt idx="51">
                  <c:v>moottorikelkkailu</c:v>
                </c:pt>
                <c:pt idx="52">
                  <c:v>moottoriurheilu</c:v>
                </c:pt>
                <c:pt idx="53">
                  <c:v>muay thai (thainyrkkeily)</c:v>
                </c:pt>
                <c:pt idx="54">
                  <c:v>MUU</c:v>
                </c:pt>
                <c:pt idx="55">
                  <c:v>mäkihyppy/yhdistetty</c:v>
                </c:pt>
                <c:pt idx="56">
                  <c:v>nyrkkeily</c:v>
                </c:pt>
                <c:pt idx="57">
                  <c:v>padel</c:v>
                </c:pt>
                <c:pt idx="58">
                  <c:v>paini</c:v>
                </c:pt>
                <c:pt idx="59">
                  <c:v>painonnosto</c:v>
                </c:pt>
                <c:pt idx="60">
                  <c:v>paintball</c:v>
                </c:pt>
                <c:pt idx="61">
                  <c:v>parkour</c:v>
                </c:pt>
                <c:pt idx="62">
                  <c:v>perinneurheilu</c:v>
                </c:pt>
                <c:pt idx="63">
                  <c:v>pesäpallo</c:v>
                </c:pt>
                <c:pt idx="64">
                  <c:v>petanque</c:v>
                </c:pt>
                <c:pt idx="65">
                  <c:v>potkunyrkkeily</c:v>
                </c:pt>
                <c:pt idx="66">
                  <c:v>purjehdus/veneily</c:v>
                </c:pt>
                <c:pt idx="67">
                  <c:v>pyöräily</c:v>
                </c:pt>
                <c:pt idx="68">
                  <c:v>pöytätennis</c:v>
                </c:pt>
                <c:pt idx="69">
                  <c:v>racketlon</c:v>
                </c:pt>
                <c:pt idx="70">
                  <c:v>ratagolf</c:v>
                </c:pt>
                <c:pt idx="71">
                  <c:v>ratsastus</c:v>
                </c:pt>
                <c:pt idx="72">
                  <c:v>ringette</c:v>
                </c:pt>
                <c:pt idx="73">
                  <c:v>rogaining</c:v>
                </c:pt>
                <c:pt idx="74">
                  <c:v>rugby</c:v>
                </c:pt>
                <c:pt idx="75">
                  <c:v>rullalautailu</c:v>
                </c:pt>
                <c:pt idx="76">
                  <c:v>salibandy</c:v>
                </c:pt>
                <c:pt idx="77">
                  <c:v>sambo</c:v>
                </c:pt>
                <c:pt idx="78">
                  <c:v>savate</c:v>
                </c:pt>
                <c:pt idx="79">
                  <c:v>scandinavian defendo</c:v>
                </c:pt>
                <c:pt idx="80">
                  <c:v>shakki</c:v>
                </c:pt>
                <c:pt idx="81">
                  <c:v>soutu</c:v>
                </c:pt>
                <c:pt idx="82">
                  <c:v>squash</c:v>
                </c:pt>
                <c:pt idx="83">
                  <c:v>sukellus</c:v>
                </c:pt>
                <c:pt idx="84">
                  <c:v>sulkapallo</c:v>
                </c:pt>
                <c:pt idx="85">
                  <c:v>suunnistus</c:v>
                </c:pt>
                <c:pt idx="86">
                  <c:v>taekwondo</c:v>
                </c:pt>
                <c:pt idx="87">
                  <c:v>taitoluistelu</c:v>
                </c:pt>
                <c:pt idx="88">
                  <c:v>tanssiurheilu</c:v>
                </c:pt>
                <c:pt idx="89">
                  <c:v>tennis</c:v>
                </c:pt>
                <c:pt idx="90">
                  <c:v>tikkaurheilu</c:v>
                </c:pt>
                <c:pt idx="91">
                  <c:v>triathlon</c:v>
                </c:pt>
                <c:pt idx="92">
                  <c:v>uinti</c:v>
                </c:pt>
                <c:pt idx="93">
                  <c:v>valjakkourheilu</c:v>
                </c:pt>
                <c:pt idx="94">
                  <c:v>vammaisurheilu</c:v>
                </c:pt>
                <c:pt idx="95">
                  <c:v>vapaaottelu</c:v>
                </c:pt>
                <c:pt idx="96">
                  <c:v>vesihiihto</c:v>
                </c:pt>
                <c:pt idx="97">
                  <c:v>voimannosto</c:v>
                </c:pt>
                <c:pt idx="98">
                  <c:v>voimistelu</c:v>
                </c:pt>
                <c:pt idx="99">
                  <c:v>wushu</c:v>
                </c:pt>
                <c:pt idx="100">
                  <c:v>yleisurheilu</c:v>
                </c:pt>
                <c:pt idx="101">
                  <c:v>airsoft</c:v>
                </c:pt>
                <c:pt idx="102">
                  <c:v>-</c:v>
                </c:pt>
                <c:pt idx="103">
                  <c:v>-</c:v>
                </c:pt>
                <c:pt idx="104">
                  <c:v>-</c:v>
                </c:pt>
                <c:pt idx="105">
                  <c:v>-</c:v>
                </c:pt>
                <c:pt idx="106">
                  <c:v>-</c:v>
                </c:pt>
              </c:strCache>
            </c:strRef>
          </c:cat>
          <c:val>
            <c:numRef>
              <c:f>Sheet0!$B$2:$B$108</c:f>
              <c:numCache>
                <c:ptCount val="107"/>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0.0</c:v>
                </c:pt>
                <c:pt idx="30">
                  <c:v>0.0</c:v>
                </c:pt>
                <c:pt idx="31">
                  <c:v>0.0</c:v>
                </c:pt>
                <c:pt idx="32">
                  <c:v>0.0</c:v>
                </c:pt>
                <c:pt idx="33">
                  <c:v>0.0</c:v>
                </c:pt>
                <c:pt idx="34">
                  <c:v>0.0</c:v>
                </c:pt>
                <c:pt idx="35">
                  <c:v>0.0</c:v>
                </c:pt>
                <c:pt idx="36">
                  <c:v>0.0</c:v>
                </c:pt>
                <c:pt idx="37">
                  <c:v>0.0</c:v>
                </c:pt>
                <c:pt idx="38">
                  <c:v>0.0</c:v>
                </c:pt>
                <c:pt idx="39">
                  <c:v>0.0</c:v>
                </c:pt>
                <c:pt idx="40">
                  <c:v>0.0</c:v>
                </c:pt>
                <c:pt idx="41">
                  <c:v>0.0</c:v>
                </c:pt>
                <c:pt idx="42">
                  <c:v>0.0</c:v>
                </c:pt>
                <c:pt idx="43">
                  <c:v>0.0</c:v>
                </c:pt>
                <c:pt idx="44">
                  <c:v>0.0</c:v>
                </c:pt>
                <c:pt idx="45">
                  <c:v>0.0</c:v>
                </c:pt>
                <c:pt idx="46">
                  <c:v>0.0</c:v>
                </c:pt>
                <c:pt idx="47">
                  <c:v>0.0</c:v>
                </c:pt>
                <c:pt idx="48">
                  <c:v>0.0</c:v>
                </c:pt>
                <c:pt idx="49">
                  <c:v>0.0</c:v>
                </c:pt>
                <c:pt idx="50">
                  <c:v>0.0</c:v>
                </c:pt>
                <c:pt idx="51">
                  <c:v>0.0</c:v>
                </c:pt>
                <c:pt idx="52">
                  <c:v>0.0</c:v>
                </c:pt>
                <c:pt idx="53">
                  <c:v>0.0</c:v>
                </c:pt>
                <c:pt idx="54">
                  <c:v>0.0</c:v>
                </c:pt>
                <c:pt idx="55">
                  <c:v>0.0</c:v>
                </c:pt>
                <c:pt idx="56">
                  <c:v>0.0</c:v>
                </c:pt>
                <c:pt idx="57">
                  <c:v>0.0</c:v>
                </c:pt>
                <c:pt idx="58">
                  <c:v>0.0</c:v>
                </c:pt>
                <c:pt idx="59">
                  <c:v>1.0</c:v>
                </c:pt>
                <c:pt idx="60">
                  <c:v>0.0</c:v>
                </c:pt>
                <c:pt idx="61">
                  <c:v>0.0</c:v>
                </c:pt>
                <c:pt idx="62">
                  <c:v>0.0</c:v>
                </c:pt>
                <c:pt idx="63">
                  <c:v>0.0</c:v>
                </c:pt>
                <c:pt idx="64">
                  <c:v>0.0</c:v>
                </c:pt>
                <c:pt idx="65">
                  <c:v>0.0</c:v>
                </c:pt>
                <c:pt idx="66">
                  <c:v>0.0</c:v>
                </c:pt>
                <c:pt idx="67">
                  <c:v>0.0</c:v>
                </c:pt>
                <c:pt idx="68">
                  <c:v>0.0</c:v>
                </c:pt>
                <c:pt idx="69">
                  <c:v>0.0</c:v>
                </c:pt>
                <c:pt idx="70">
                  <c:v>0.0</c:v>
                </c:pt>
                <c:pt idx="71">
                  <c:v>0.0</c:v>
                </c:pt>
                <c:pt idx="72">
                  <c:v>0.0</c:v>
                </c:pt>
                <c:pt idx="73">
                  <c:v>0.0</c:v>
                </c:pt>
                <c:pt idx="74">
                  <c:v>0.0</c:v>
                </c:pt>
                <c:pt idx="75">
                  <c:v>0.0</c:v>
                </c:pt>
                <c:pt idx="76">
                  <c:v>0.0</c:v>
                </c:pt>
                <c:pt idx="77">
                  <c:v>0.0</c:v>
                </c:pt>
                <c:pt idx="78">
                  <c:v>0.0</c:v>
                </c:pt>
                <c:pt idx="79">
                  <c:v>0.0</c:v>
                </c:pt>
                <c:pt idx="80">
                  <c:v>0.0</c:v>
                </c:pt>
                <c:pt idx="81">
                  <c:v>0.0</c:v>
                </c:pt>
                <c:pt idx="82">
                  <c:v>0.0</c:v>
                </c:pt>
                <c:pt idx="83">
                  <c:v>0.0</c:v>
                </c:pt>
                <c:pt idx="84">
                  <c:v>0.0</c:v>
                </c:pt>
                <c:pt idx="85">
                  <c:v>0.0</c:v>
                </c:pt>
                <c:pt idx="86">
                  <c:v>0.0</c:v>
                </c:pt>
                <c:pt idx="87">
                  <c:v>0.0</c:v>
                </c:pt>
                <c:pt idx="88">
                  <c:v>0.0</c:v>
                </c:pt>
                <c:pt idx="89">
                  <c:v>0.0</c:v>
                </c:pt>
                <c:pt idx="90">
                  <c:v>0.0</c:v>
                </c:pt>
                <c:pt idx="91">
                  <c:v>0.0</c:v>
                </c:pt>
                <c:pt idx="92">
                  <c:v>0.0</c:v>
                </c:pt>
                <c:pt idx="93">
                  <c:v>0.0</c:v>
                </c:pt>
                <c:pt idx="94">
                  <c:v>0.0</c:v>
                </c:pt>
                <c:pt idx="95">
                  <c:v>0.0</c:v>
                </c:pt>
                <c:pt idx="96">
                  <c:v>0.0</c:v>
                </c:pt>
                <c:pt idx="97">
                  <c:v>0.0</c:v>
                </c:pt>
                <c:pt idx="98">
                  <c:v>0.0</c:v>
                </c:pt>
                <c:pt idx="99">
                  <c:v>0.0</c:v>
                </c:pt>
                <c:pt idx="100">
                  <c:v>0.0</c:v>
                </c:pt>
                <c:pt idx="101">
                  <c:v>0.0</c:v>
                </c:pt>
                <c:pt idx="102">
                  <c:v>0.0</c:v>
                </c:pt>
                <c:pt idx="103">
                  <c:v>0.0</c:v>
                </c:pt>
                <c:pt idx="104">
                  <c:v>0.0</c:v>
                </c:pt>
                <c:pt idx="105">
                  <c:v>0.0</c:v>
                </c:pt>
                <c:pt idx="106">
                  <c:v>0.0</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(KA:2.04, Hajonta:0.46)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Sheet0!$A$2:$A$7</c:f>
              <c:strCache>
                <c:ptCount val="6"/>
                <c:pt idx="0">
                  <c:v>Alle 100</c:v>
                </c:pt>
                <c:pt idx="1">
                  <c:v>101-300</c:v>
                </c:pt>
                <c:pt idx="2">
                  <c:v>301-500</c:v>
                </c:pt>
                <c:pt idx="3">
                  <c:v>500-1000</c:v>
                </c:pt>
                <c:pt idx="4">
                  <c:v>1001-2000</c:v>
                </c:pt>
                <c:pt idx="5">
                  <c:v>Yli 2000 jäsentä</c:v>
                </c:pt>
              </c:strCache>
            </c:strRef>
          </c:cat>
          <c:val>
            <c:numRef>
              <c:f>Sheet0!$B$2:$B$7</c:f>
              <c:numCache>
                <c:ptCount val="6"/>
                <c:pt idx="0">
                  <c:v>0.043</c:v>
                </c:pt>
                <c:pt idx="1">
                  <c:v>0.913</c:v>
                </c:pt>
                <c:pt idx="2">
                  <c:v>0.0</c:v>
                </c:pt>
                <c:pt idx="3">
                  <c:v>0.043</c:v>
                </c:pt>
                <c:pt idx="4">
                  <c:v>0.0</c:v>
                </c:pt>
                <c:pt idx="5">
                  <c:v>0.0</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(KA:3.0, Hajonta:0.0)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Sheet0!$A$2:$A$17</c:f>
              <c:strCache>
                <c:ptCount val="16"/>
                <c:pt idx="0">
                  <c:v>Etelä-Karjala</c:v>
                </c:pt>
                <c:pt idx="1">
                  <c:v>Etelä-Savo</c:v>
                </c:pt>
                <c:pt idx="2">
                  <c:v>Etelä-Suomi</c:v>
                </c:pt>
                <c:pt idx="3">
                  <c:v>Häme</c:v>
                </c:pt>
                <c:pt idx="4">
                  <c:v>Päijät-Häme</c:v>
                </c:pt>
                <c:pt idx="5">
                  <c:v>Kainuu</c:v>
                </c:pt>
                <c:pt idx="6">
                  <c:v>Keski-Pohjanmaa</c:v>
                </c:pt>
                <c:pt idx="7">
                  <c:v>Keski-Suomi</c:v>
                </c:pt>
                <c:pt idx="8">
                  <c:v>Kymenlaakso</c:v>
                </c:pt>
                <c:pt idx="9">
                  <c:v>Lappi</c:v>
                </c:pt>
                <c:pt idx="10">
                  <c:v>Lounais-Suomi</c:v>
                </c:pt>
                <c:pt idx="11">
                  <c:v>Pohjanmaa</c:v>
                </c:pt>
                <c:pt idx="12">
                  <c:v>Pohjois-Karjala</c:v>
                </c:pt>
                <c:pt idx="13">
                  <c:v>Pohjois-Pohjanmaa</c:v>
                </c:pt>
                <c:pt idx="14">
                  <c:v>Pohjois-Savo</c:v>
                </c:pt>
                <c:pt idx="15">
                  <c:v>Ahvenanmaa</c:v>
                </c:pt>
              </c:strCache>
            </c:strRef>
          </c:cat>
          <c:val>
            <c:numRef>
              <c:f>Sheet0!$B$2:$B$17</c:f>
              <c:numCache>
                <c:ptCount val="16"/>
                <c:pt idx="0">
                  <c:v>0.0</c:v>
                </c:pt>
                <c:pt idx="1">
                  <c:v>0.0</c:v>
                </c:pt>
                <c:pt idx="2">
                  <c:v>1.0</c:v>
                </c:pt>
                <c:pt idx="3">
                  <c:v>0.0</c:v>
                </c:pt>
                <c:pt idx="4">
                  <c:v>0.0</c:v>
                </c:pt>
                <c:pt idx="5">
                  <c:v>0.0</c:v>
                </c:pt>
                <c:pt idx="6">
                  <c:v>0.0</c:v>
                </c:pt>
                <c:pt idx="7">
                  <c:v>0.0</c:v>
                </c:pt>
                <c:pt idx="8">
                  <c:v>0.0</c:v>
                </c:pt>
                <c:pt idx="9">
                  <c:v>0.0</c:v>
                </c:pt>
                <c:pt idx="10">
                  <c:v>0.0</c:v>
                </c:pt>
                <c:pt idx="11">
                  <c:v>0.0</c:v>
                </c:pt>
                <c:pt idx="12">
                  <c:v>0.0</c:v>
                </c:pt>
                <c:pt idx="13">
                  <c:v>0.0</c:v>
                </c:pt>
                <c:pt idx="14">
                  <c:v>0.0</c:v>
                </c:pt>
                <c:pt idx="15">
                  <c:v>0.0</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(KA:1.0, Hajonta:0.0)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Sheet0!$A$2:$A$4</c:f>
              <c:strCache>
                <c:ptCount val="3"/>
                <c:pt idx="0">
                  <c:v>Kyllä</c:v>
                </c:pt>
                <c:pt idx="1">
                  <c:v>Ei</c:v>
                </c:pt>
                <c:pt idx="2">
                  <c:v>En osaa sanoa</c:v>
                </c:pt>
              </c:strCache>
            </c:strRef>
          </c:cat>
          <c:val>
            <c:numRef>
              <c:f>Sheet0!$B$2:$B$4</c:f>
              <c:numCache>
                <c:ptCount val="3"/>
                <c:pt idx="0">
                  <c:v>1.0</c:v>
                </c:pt>
                <c:pt idx="1">
                  <c:v>0.0</c:v>
                </c:pt>
                <c:pt idx="2">
                  <c:v>0.0</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(KA:2.92, Hajonta:0.91)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Sheet0!$A$2:$A$6</c:f>
              <c:strCache>
                <c:ptCount val="5"/>
                <c:pt idx="0">
                  <c:v>Alle vuoden</c:v>
                </c:pt>
                <c:pt idx="1">
                  <c:v>1-3 vuotta</c:v>
                </c:pt>
                <c:pt idx="2">
                  <c:v>3-5 vuotta</c:v>
                </c:pt>
                <c:pt idx="3">
                  <c:v>5-10 vuotta</c:v>
                </c:pt>
                <c:pt idx="4">
                  <c:v>Yli 10 vuotta</c:v>
                </c:pt>
              </c:strCache>
            </c:strRef>
          </c:cat>
          <c:val>
            <c:numRef>
              <c:f>Sheet0!$B$2:$B$6</c:f>
              <c:numCache>
                <c:ptCount val="5"/>
                <c:pt idx="0">
                  <c:v>0.0</c:v>
                </c:pt>
                <c:pt idx="1">
                  <c:v>0.417</c:v>
                </c:pt>
                <c:pt idx="2">
                  <c:v>0.292</c:v>
                </c:pt>
                <c:pt idx="3">
                  <c:v>0.25</c:v>
                </c:pt>
                <c:pt idx="4">
                  <c:v>0.042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(KA:1.13, Hajonta:0.34)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Sheet0!$A$2:$A$4</c:f>
              <c:strCache>
                <c:ptCount val="3"/>
                <c:pt idx="0">
                  <c:v>Vapaaehtoisena</c:v>
                </c:pt>
                <c:pt idx="1">
                  <c:v>Tuntityöntekijänä</c:v>
                </c:pt>
                <c:pt idx="2">
                  <c:v>Pää- tai puolipäivätoimisena</c:v>
                </c:pt>
              </c:strCache>
            </c:strRef>
          </c:cat>
          <c:val>
            <c:numRef>
              <c:f>Sheet0!$B$2:$B$4</c:f>
              <c:numCache>
                <c:ptCount val="3"/>
                <c:pt idx="0">
                  <c:v>0.87</c:v>
                </c:pt>
                <c:pt idx="1">
                  <c:v>0.13</c:v>
                </c:pt>
                <c:pt idx="2">
                  <c:v>0.0</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(KA:3.78, Hajonta:1.5)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Sheet0!$A$2:$A$6</c:f>
              <c:strCache>
                <c:ptCount val="5"/>
                <c:pt idx="0">
                  <c:v>Ohjaaja / valmentaja</c:v>
                </c:pt>
                <c:pt idx="1">
                  <c:v>Huoltaja / joukkueenjohtaja</c:v>
                </c:pt>
                <c:pt idx="2">
                  <c:v>Luottamushenkilö (puheenjohtaja, sihteeri, rahastonhoitaja, hallituksen/jaoston jäsen ...)</c:v>
                </c:pt>
                <c:pt idx="3">
                  <c:v>Seuratyöntekijä (toiminnanjohtaja, valmennuspäällikkö, toimistosihteeri…)</c:v>
                </c:pt>
                <c:pt idx="4">
                  <c:v>Muut seuran tehtävät</c:v>
                </c:pt>
              </c:strCache>
            </c:strRef>
          </c:cat>
          <c:val>
            <c:numRef>
              <c:f>Sheet0!$B$2:$B$6</c:f>
              <c:numCache>
                <c:ptCount val="5"/>
                <c:pt idx="0">
                  <c:v>0.174</c:v>
                </c:pt>
                <c:pt idx="1">
                  <c:v>0.0</c:v>
                </c:pt>
                <c:pt idx="2">
                  <c:v>0.217</c:v>
                </c:pt>
                <c:pt idx="3">
                  <c:v>0.087</c:v>
                </c:pt>
                <c:pt idx="4">
                  <c:v>0.522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(KA:3.54, Hajonta:0.71)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0.0</c:v>
                </c:pt>
                <c:pt idx="2">
                  <c:v>0.333</c:v>
                </c:pt>
                <c:pt idx="3">
                  <c:v>0.625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(KA:3.48, Hajonta:0.71)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0.0</c:v>
                </c:pt>
                <c:pt idx="2">
                  <c:v>0.375</c:v>
                </c:pt>
                <c:pt idx="3">
                  <c:v>0.542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(KA:3.35, Hajonta:0.7)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0.0</c:v>
                </c:pt>
                <c:pt idx="2">
                  <c:v>0.5</c:v>
                </c:pt>
                <c:pt idx="3">
                  <c:v>0.417</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(KA:3.46, Hajonta:0.71)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0.125</c:v>
                </c:pt>
                <c:pt idx="2">
                  <c:v>0.292</c:v>
                </c:pt>
                <c:pt idx="3">
                  <c:v>0.583</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(KA:3.25, Hajonta:0.88)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0.167</c:v>
                </c:pt>
                <c:pt idx="2">
                  <c:v>0.292</c:v>
                </c:pt>
                <c:pt idx="3">
                  <c:v>0.5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(KA:3.67, Hajonta:0.55)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0.042</c:v>
                </c:pt>
                <c:pt idx="2">
                  <c:v>0.25</c:v>
                </c:pt>
                <c:pt idx="3">
                  <c:v>0.708</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(KA:3.35, Hajonta:0.81)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0.083</c:v>
                </c:pt>
                <c:pt idx="2">
                  <c:v>0.333</c:v>
                </c:pt>
                <c:pt idx="3">
                  <c:v>0.5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(KA:3.36, Hajonta:0.71)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0.125</c:v>
                </c:pt>
                <c:pt idx="2">
                  <c:v>0.333</c:v>
                </c:pt>
                <c:pt idx="3">
                  <c:v>0.458</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(KA:3.76, Hajonta:0.43)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c:v>
                </c:pt>
                <c:pt idx="2">
                  <c:v>0.208</c:v>
                </c:pt>
                <c:pt idx="3">
                  <c:v>0.667</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(KA:3.55, Hajonta:0.72)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0.0</c:v>
                </c:pt>
                <c:pt idx="2">
                  <c:v>0.292</c:v>
                </c:pt>
                <c:pt idx="3">
                  <c:v>0.583</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(KA:3.8, Hajonta:0.4)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c:v>
                </c:pt>
                <c:pt idx="2">
                  <c:v>0.167</c:v>
                </c:pt>
                <c:pt idx="3">
                  <c:v>0.667</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(KA:3.65, Hajonta:0.48)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c:v>
                </c:pt>
                <c:pt idx="2">
                  <c:v>0.25</c:v>
                </c:pt>
                <c:pt idx="3">
                  <c:v>0.458</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(KA:3.79, Hajonta:0.41)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c:v>
                </c:pt>
                <c:pt idx="2">
                  <c:v>0.125</c:v>
                </c:pt>
                <c:pt idx="3">
                  <c:v>0.458</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(KA:3.42, Hajonta:0.7)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0.125</c:v>
                </c:pt>
                <c:pt idx="2">
                  <c:v>0.333</c:v>
                </c:pt>
                <c:pt idx="3">
                  <c:v>0.542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(KA:3.27, Hajonta:0.75)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0.174</c:v>
                </c:pt>
                <c:pt idx="2">
                  <c:v>0.348</c:v>
                </c:pt>
                <c:pt idx="3">
                  <c:v>0.435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(KA:3.38, Hajonta:0.75)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0.167</c:v>
                </c:pt>
                <c:pt idx="2">
                  <c:v>0.292</c:v>
                </c:pt>
                <c:pt idx="3">
                  <c:v>0.542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25.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(KA:3.22, Hajonta:0.78)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0.083</c:v>
                </c:pt>
                <c:pt idx="2">
                  <c:v>0.458</c:v>
                </c:pt>
                <c:pt idx="3">
                  <c:v>0.375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(KA:3.36, Hajonta:0.77)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0.174</c:v>
                </c:pt>
                <c:pt idx="2">
                  <c:v>0.261</c:v>
                </c:pt>
                <c:pt idx="3">
                  <c:v>0.522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(KA:3.43, Hajonta:0.71)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0.13</c:v>
                </c:pt>
                <c:pt idx="2">
                  <c:v>0.304</c:v>
                </c:pt>
                <c:pt idx="3">
                  <c:v>0.565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(KA:3.29, Hajonta:0.84)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0.125</c:v>
                </c:pt>
                <c:pt idx="2">
                  <c:v>0.333</c:v>
                </c:pt>
                <c:pt idx="3">
                  <c:v>0.5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29.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(KA:3.1, Hajonta:0.81)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0.043</c:v>
                </c:pt>
                <c:pt idx="1">
                  <c:v>0.13</c:v>
                </c:pt>
                <c:pt idx="2">
                  <c:v>0.435</c:v>
                </c:pt>
                <c:pt idx="3">
                  <c:v>0.304</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30.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(KA:2.95, Hajonta:0.9)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0.25</c:v>
                </c:pt>
                <c:pt idx="2">
                  <c:v>0.292</c:v>
                </c:pt>
                <c:pt idx="3">
                  <c:v>0.292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31.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(KA:3.41, Hajonta:0.78)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0.043</c:v>
                </c:pt>
                <c:pt idx="1">
                  <c:v>0.043</c:v>
                </c:pt>
                <c:pt idx="2">
                  <c:v>0.348</c:v>
                </c:pt>
                <c:pt idx="3">
                  <c:v>0.522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32.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(KA:3.17, Hajonta:0.83)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0.083</c:v>
                </c:pt>
                <c:pt idx="2">
                  <c:v>0.333</c:v>
                </c:pt>
                <c:pt idx="3">
                  <c:v>0.292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33.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(KA:3.5, Hajonta:0.82)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0.083</c:v>
                </c:pt>
                <c:pt idx="2">
                  <c:v>0.208</c:v>
                </c:pt>
                <c:pt idx="3">
                  <c:v>0.667</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34.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(KA:3.52, Hajonta:0.58)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0.042</c:v>
                </c:pt>
                <c:pt idx="2">
                  <c:v>0.375</c:v>
                </c:pt>
                <c:pt idx="3">
                  <c:v>0.542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35.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(KA:3.5, Hajonta:0.78)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0.042</c:v>
                </c:pt>
                <c:pt idx="2">
                  <c:v>0.25</c:v>
                </c:pt>
                <c:pt idx="3">
                  <c:v>0.583</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36.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(KA:3.52, Hajonta:0.59)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0.043</c:v>
                </c:pt>
                <c:pt idx="2">
                  <c:v>0.348</c:v>
                </c:pt>
                <c:pt idx="3">
                  <c:v>0.522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37.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(KA:3.43, Hajonta:0.73)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0.125</c:v>
                </c:pt>
                <c:pt idx="2">
                  <c:v>0.25</c:v>
                </c:pt>
                <c:pt idx="3">
                  <c:v>0.5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38.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(KA:3.38, Hajonta:0.79)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0.042</c:v>
                </c:pt>
                <c:pt idx="2">
                  <c:v>0.333</c:v>
                </c:pt>
                <c:pt idx="3">
                  <c:v>0.458</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39.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(KA:3.63, Hajonta:0.63)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0.083</c:v>
                </c:pt>
                <c:pt idx="2">
                  <c:v>0.208</c:v>
                </c:pt>
                <c:pt idx="3">
                  <c:v>0.708</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40.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(KA:3.65, Hajonta:0.7)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0.13</c:v>
                </c:pt>
                <c:pt idx="2">
                  <c:v>0.087</c:v>
                </c:pt>
                <c:pt idx="3">
                  <c:v>0.783</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41.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(KA:3.05, Hajonta:0.77) (Vastauksia:22)</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0.045</c:v>
                </c:pt>
                <c:pt idx="1">
                  <c:v>0.136</c:v>
                </c:pt>
                <c:pt idx="2">
                  <c:v>0.545</c:v>
                </c:pt>
                <c:pt idx="3">
                  <c:v>0.273</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42.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(KA:3.55, Hajonta:0.59)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0.043</c:v>
                </c:pt>
                <c:pt idx="2">
                  <c:v>0.304</c:v>
                </c:pt>
                <c:pt idx="3">
                  <c:v>0.522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43.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(KA:3.2, Hajonta:0.93)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0.167</c:v>
                </c:pt>
                <c:pt idx="2">
                  <c:v>0.208</c:v>
                </c:pt>
                <c:pt idx="3">
                  <c:v>0.417</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44.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(KA:3.56, Hajonta:0.76)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0.125</c:v>
                </c:pt>
                <c:pt idx="2">
                  <c:v>0.083</c:v>
                </c:pt>
                <c:pt idx="3">
                  <c:v>0.542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45.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(KA:3.75, Hajonta:0.52)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0.042</c:v>
                </c:pt>
                <c:pt idx="2">
                  <c:v>0.167</c:v>
                </c:pt>
                <c:pt idx="3">
                  <c:v>0.792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46.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(KA:3.74, Hajonta:0.44)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c:v>
                </c:pt>
                <c:pt idx="2">
                  <c:v>0.261</c:v>
                </c:pt>
                <c:pt idx="3">
                  <c:v>0.739</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47.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(KA:3.29, Hajonta:0.82)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0.217</c:v>
                </c:pt>
                <c:pt idx="2">
                  <c:v>0.217</c:v>
                </c:pt>
                <c:pt idx="3">
                  <c:v>0.478</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48.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(KA:3.48, Hajonta:0.66) (Vastauksia:22)</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0.091</c:v>
                </c:pt>
                <c:pt idx="2">
                  <c:v>0.318</c:v>
                </c:pt>
                <c:pt idx="3">
                  <c:v>0.545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49.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(KA:3.24, Hajonta:0.64) (Vastauksia:22)</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0.091</c:v>
                </c:pt>
                <c:pt idx="2">
                  <c:v>0.409</c:v>
                </c:pt>
                <c:pt idx="3">
                  <c:v>0.273</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50.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(KA:3.35, Hajonta:0.79)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0.043</c:v>
                </c:pt>
                <c:pt idx="1">
                  <c:v>0.043</c:v>
                </c:pt>
                <c:pt idx="2">
                  <c:v>0.348</c:v>
                </c:pt>
                <c:pt idx="3">
                  <c:v>0.435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51.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(KA:3.22, Hajonta:0.71) (Vastauksia:22)</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0.136</c:v>
                </c:pt>
                <c:pt idx="2">
                  <c:v>0.364</c:v>
                </c:pt>
                <c:pt idx="3">
                  <c:v>0.318</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52.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(KA:3.35, Hajonta:0.63)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0.087</c:v>
                </c:pt>
                <c:pt idx="2">
                  <c:v>0.478</c:v>
                </c:pt>
                <c:pt idx="3">
                  <c:v>0.435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53.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(KA:2.91, Hajonta:0.88)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0.043</c:v>
                </c:pt>
                <c:pt idx="1">
                  <c:v>0.304</c:v>
                </c:pt>
                <c:pt idx="2">
                  <c:v>0.348</c:v>
                </c:pt>
                <c:pt idx="3">
                  <c:v>0.304</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54.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(KA:3.65, Hajonta:0.48)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c:v>
                </c:pt>
                <c:pt idx="2">
                  <c:v>0.348</c:v>
                </c:pt>
                <c:pt idx="3">
                  <c:v>0.652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55.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(KA:3.83, Hajonta:0.38)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c:v>
                </c:pt>
                <c:pt idx="2">
                  <c:v>0.174</c:v>
                </c:pt>
                <c:pt idx="3">
                  <c:v>0.826</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56.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(KA:2.76, Hajonta:0.68)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0.333</c:v>
                </c:pt>
                <c:pt idx="2">
                  <c:v>0.417</c:v>
                </c:pt>
                <c:pt idx="3">
                  <c:v>0.125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57.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(KA:3.24, Hajonta:0.87)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0.042</c:v>
                </c:pt>
                <c:pt idx="1">
                  <c:v>0.125</c:v>
                </c:pt>
                <c:pt idx="2">
                  <c:v>0.292</c:v>
                </c:pt>
                <c:pt idx="3">
                  <c:v>0.417</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58.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(KA:3.5, Hajonta:0.58)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0.042</c:v>
                </c:pt>
                <c:pt idx="2">
                  <c:v>0.375</c:v>
                </c:pt>
                <c:pt idx="3">
                  <c:v>0.5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59.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(KA:3.23, Hajonta:0.73)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0.167</c:v>
                </c:pt>
                <c:pt idx="2">
                  <c:v>0.375</c:v>
                </c:pt>
                <c:pt idx="3">
                  <c:v>0.375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60.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(KA:3.7, Hajonta:0.55)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0.043</c:v>
                </c:pt>
                <c:pt idx="2">
                  <c:v>0.217</c:v>
                </c:pt>
                <c:pt idx="3">
                  <c:v>0.739</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61.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(KA:3.73, Hajonta:0.54) (Vastauksia:22)</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0.045</c:v>
                </c:pt>
                <c:pt idx="2">
                  <c:v>0.182</c:v>
                </c:pt>
                <c:pt idx="3">
                  <c:v>0.773</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62.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(KA:3.59, Hajonta:0.58) (Vastauksia:24)</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0.042</c:v>
                </c:pt>
                <c:pt idx="2">
                  <c:v>0.292</c:v>
                </c:pt>
                <c:pt idx="3">
                  <c:v>0.583</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63.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(KA:3.1, Hajonta:0.81)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0.043</c:v>
                </c:pt>
                <c:pt idx="1">
                  <c:v>0.13</c:v>
                </c:pt>
                <c:pt idx="2">
                  <c:v>0.435</c:v>
                </c:pt>
                <c:pt idx="3">
                  <c:v>0.304</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64.xml><?xml version="1.0" encoding="utf-8"?>
<c:chartSpace xmlns:c="http://schemas.openxmlformats.org/drawingml/2006/chart" xmlns:a="http://schemas.openxmlformats.org/drawingml/2006/main" xmlns:r="http://schemas.openxmlformats.org/officeDocument/2006/relationships">
  <c:chart>
    <c:plotArea>
      <c:barChart>
        <c:barDir val="col"/>
        <c:grouping val="clustered"/>
        <c:varyColors val="false"/>
        <c:ser>
          <c:idx val="0"/>
          <c:order val="0"/>
          <c:tx>
            <c:strRef>
              <c:f>Sheet0!$B$1</c:f>
              <c:strCache>
                <c:ptCount val="1"/>
                <c:pt idx="0">
                  <c:v>Kaikki vastaajat (KA:3.38, Hajonta:0.65) (Vastauksia:23)</c:v>
                </c:pt>
              </c:strCache>
            </c:strRef>
          </c:tx>
          <c:invertIfNegative val="false"/>
          <c:dLbls>
            <c:numFmt formatCode="0.0\ %;;;" sourceLinked="false"/>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Sheet0!$A$2:$A$5</c:f>
              <c:strCache>
                <c:ptCount val="4"/>
                <c:pt idx="0">
                  <c:v>1.00</c:v>
                </c:pt>
                <c:pt idx="1">
                  <c:v>2.00</c:v>
                </c:pt>
                <c:pt idx="2">
                  <c:v>3.00</c:v>
                </c:pt>
                <c:pt idx="3">
                  <c:v>4.00</c:v>
                </c:pt>
              </c:strCache>
            </c:strRef>
          </c:cat>
          <c:val>
            <c:numRef>
              <c:f>Sheet0!$B$2:$B$5</c:f>
              <c:numCache>
                <c:ptCount val="4"/>
                <c:pt idx="0">
                  <c:v>0.0</c:v>
                </c:pt>
                <c:pt idx="1">
                  <c:v>0.087</c:v>
                </c:pt>
                <c:pt idx="2">
                  <c:v>0.391</c:v>
                </c:pt>
                <c:pt idx="3">
                  <c:v>0.435</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inMax"/>
        </c:scaling>
        <c:delete val="false"/>
        <c:axPos val="b"/>
        <c:numFmt formatCode="0.0\ %;;;" sourceLinked="false"/>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1.0"/>
          <c:min val="0.0"/>
        </c:scaling>
        <c:delete val="false"/>
        <c:axPos val="l"/>
        <c:majorGridlines>
          <c:spPr>
            <a:ln>
              <a:solidFill>
                <a:srgbClr val="4F81BD">
                  <a:alpha val="20000"/>
                </a:srgbClr>
              </a:solidFill>
            </a:ln>
          </c:spPr>
        </c:majorGridlines>
        <c:numFmt formatCode="0.0\ %;;;" sourceLinked="false"/>
        <c:majorTickMark val="cross"/>
        <c:minorTickMark val="none"/>
        <c:tickLblPos val="nextTo"/>
        <c:txPr>
          <a:bodyPr/>
          <a:p>
            <a:pPr>
              <a:defRPr sz="1000">
                <a:solidFill>
                  <a:srgbClr val="000000"/>
                </a:solidFill>
                <a:latin typeface="Arial"/>
              </a:defRPr>
            </a:pPr>
          </a:p>
        </c:txPr>
        <c:crossAx val="0"/>
        <c:crosses val="autoZero"/>
        <c:crossBetween val="between"/>
        <c:majorUnit val="0.2"/>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65.xml><?xml version="1.0" encoding="utf-8"?>
<c:chartSpace xmlns:c="http://schemas.openxmlformats.org/drawingml/2006/chart" xmlns:a="http://schemas.openxmlformats.org/drawingml/2006/main" xmlns:r="http://schemas.openxmlformats.org/officeDocument/2006/relationships">
  <c:chart>
    <c:plotArea>
      <c:barChart>
        <c:barDir val="bar"/>
        <c:grouping val="clustered"/>
        <c:varyColors val="false"/>
        <c:ser>
          <c:idx val="0"/>
          <c:order val="0"/>
          <c:tx>
            <c:strRef>
              <c:f>Sheet0!$B$1</c:f>
              <c:strCache>
                <c:ptCount val="1"/>
                <c:pt idx="0">
                  <c:v>Kaikki vastaajat</c:v>
                </c:pt>
              </c:strCache>
            </c:strRef>
          </c:tx>
          <c:invertIfNegative val="false"/>
          <c:dLbls>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Sheet0!$A$2:$A$9</c:f>
              <c:strCache>
                <c:ptCount val="8"/>
                <c:pt idx="0">
                  <c:v>Seuran arvot ohjaavat toimintaamme.</c:v>
                </c:pt>
                <c:pt idx="1">
                  <c:v>Seuran toiminnan visio on innostava.</c:v>
                </c:pt>
                <c:pt idx="2">
                  <c:v>Seuran toiminnalla on selkeät tavoitteet.</c:v>
                </c:pt>
                <c:pt idx="3">
                  <c:v>Seuran toiminta on hyvin organisoitua.</c:v>
                </c:pt>
                <c:pt idx="4">
                  <c:v>Seuran eri toimijoiden työnjako on selkeä.</c:v>
                </c:pt>
                <c:pt idx="5">
                  <c:v>Kaikilla on yhdenvertainen mahdollisuus osallistua ja vaikuttaa seuran toimintaan riippumatta mm. sukupuolesta, etnisestä taustasta, vammasta, seksuaalisesta suuntautumisesta tai taloudellisesta tilanteesta.</c:v>
                </c:pt>
                <c:pt idx="6">
                  <c:v>Seurassa tuetaan nuorten osallisuutta ja vaikutusmahdollisuuksia.</c:v>
                </c:pt>
                <c:pt idx="7">
                  <c:v>Seura kehittää ja uudistaa toimintaa säännöllisesti.</c:v>
                </c:pt>
              </c:strCache>
            </c:strRef>
          </c:cat>
          <c:val>
            <c:numRef>
              <c:f>Sheet0!$B$2:$B$9</c:f>
              <c:numCache>
                <c:ptCount val="8"/>
                <c:pt idx="0">
                  <c:v>3.5</c:v>
                </c:pt>
                <c:pt idx="1">
                  <c:v>3.5</c:v>
                </c:pt>
                <c:pt idx="2">
                  <c:v>3.3</c:v>
                </c:pt>
                <c:pt idx="3">
                  <c:v>3.5</c:v>
                </c:pt>
                <c:pt idx="4">
                  <c:v>3.3</c:v>
                </c:pt>
                <c:pt idx="5">
                  <c:v>3.7</c:v>
                </c:pt>
                <c:pt idx="6">
                  <c:v>3.3</c:v>
                </c:pt>
                <c:pt idx="7">
                  <c:v>3.4</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axMin"/>
        </c:scaling>
        <c:delete val="false"/>
        <c:axPos val="l"/>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4.0"/>
          <c:min val="1.0"/>
        </c:scaling>
        <c:delete val="false"/>
        <c:axPos val="b"/>
        <c:majorGridlines>
          <c:spPr>
            <a:ln>
              <a:solidFill>
                <a:srgbClr val="4F81BD">
                  <a:alpha val="20000"/>
                </a:srgbClr>
              </a:solidFill>
            </a:ln>
          </c:spPr>
        </c:majorGridlines>
        <c:majorTickMark val="cross"/>
        <c:minorTickMark val="none"/>
        <c:tickLblPos val="nextTo"/>
        <c:txPr>
          <a:bodyPr/>
          <a:p>
            <a:pPr>
              <a:defRPr sz="1000">
                <a:solidFill>
                  <a:srgbClr val="000000"/>
                </a:solidFill>
                <a:latin typeface="Arial"/>
              </a:defRPr>
            </a:pPr>
          </a:p>
        </c:txPr>
        <c:crossAx val="0"/>
        <c:crosses val="max"/>
        <c:crossBetween val="between"/>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66.xml><?xml version="1.0" encoding="utf-8"?>
<c:chartSpace xmlns:c="http://schemas.openxmlformats.org/drawingml/2006/chart" xmlns:a="http://schemas.openxmlformats.org/drawingml/2006/main" xmlns:r="http://schemas.openxmlformats.org/officeDocument/2006/relationships">
  <c:chart>
    <c:plotArea>
      <c:barChart>
        <c:barDir val="bar"/>
        <c:grouping val="clustered"/>
        <c:varyColors val="false"/>
        <c:ser>
          <c:idx val="0"/>
          <c:order val="0"/>
          <c:tx>
            <c:strRef>
              <c:f>Sheet0!$B$1</c:f>
              <c:strCache>
                <c:ptCount val="1"/>
                <c:pt idx="0">
                  <c:v>Kaikki vastaajat</c:v>
                </c:pt>
              </c:strCache>
            </c:strRef>
          </c:tx>
          <c:invertIfNegative val="false"/>
          <c:dLbls>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Sheet0!$A$2:$A$6</c:f>
              <c:strCache>
                <c:ptCount val="5"/>
                <c:pt idx="0">
                  <c:v>Seuran hallitus toimii hyvin.</c:v>
                </c:pt>
                <c:pt idx="1">
                  <c:v>Hallinnon päätöksenteko on avointa.</c:v>
                </c:pt>
                <c:pt idx="2">
                  <c:v>Seuran talous on hyvin hoidettu.</c:v>
                </c:pt>
                <c:pt idx="3">
                  <c:v>Seuran eri ryhmät/joukkueet hoitavat taloutta seuran yhteisten periaatteiden mukaisesti.</c:v>
                </c:pt>
                <c:pt idx="4">
                  <c:v>Seura hoitaa työnantajavelvoitteet mallikkaasti.</c:v>
                </c:pt>
              </c:strCache>
            </c:strRef>
          </c:cat>
          <c:val>
            <c:numRef>
              <c:f>Sheet0!$B$2:$B$6</c:f>
              <c:numCache>
                <c:ptCount val="5"/>
                <c:pt idx="0">
                  <c:v>3.8</c:v>
                </c:pt>
                <c:pt idx="1">
                  <c:v>3.5</c:v>
                </c:pt>
                <c:pt idx="2">
                  <c:v>3.8</c:v>
                </c:pt>
                <c:pt idx="3">
                  <c:v>3.6</c:v>
                </c:pt>
                <c:pt idx="4">
                  <c:v>3.8</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axMin"/>
        </c:scaling>
        <c:delete val="false"/>
        <c:axPos val="l"/>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4.0"/>
          <c:min val="1.0"/>
        </c:scaling>
        <c:delete val="false"/>
        <c:axPos val="b"/>
        <c:majorGridlines>
          <c:spPr>
            <a:ln>
              <a:solidFill>
                <a:srgbClr val="4F81BD">
                  <a:alpha val="20000"/>
                </a:srgbClr>
              </a:solidFill>
            </a:ln>
          </c:spPr>
        </c:majorGridlines>
        <c:majorTickMark val="cross"/>
        <c:minorTickMark val="none"/>
        <c:tickLblPos val="nextTo"/>
        <c:txPr>
          <a:bodyPr/>
          <a:p>
            <a:pPr>
              <a:defRPr sz="1000">
                <a:solidFill>
                  <a:srgbClr val="000000"/>
                </a:solidFill>
                <a:latin typeface="Arial"/>
              </a:defRPr>
            </a:pPr>
          </a:p>
        </c:txPr>
        <c:crossAx val="0"/>
        <c:crosses val="max"/>
        <c:crossBetween val="between"/>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67.xml><?xml version="1.0" encoding="utf-8"?>
<c:chartSpace xmlns:c="http://schemas.openxmlformats.org/drawingml/2006/chart" xmlns:a="http://schemas.openxmlformats.org/drawingml/2006/main" xmlns:r="http://schemas.openxmlformats.org/officeDocument/2006/relationships">
  <c:chart>
    <c:plotArea>
      <c:barChart>
        <c:barDir val="bar"/>
        <c:grouping val="clustered"/>
        <c:varyColors val="false"/>
        <c:ser>
          <c:idx val="0"/>
          <c:order val="0"/>
          <c:tx>
            <c:strRef>
              <c:f>Sheet0!$B$1</c:f>
              <c:strCache>
                <c:ptCount val="1"/>
                <c:pt idx="0">
                  <c:v>Kaikki vastaajat</c:v>
                </c:pt>
              </c:strCache>
            </c:strRef>
          </c:tx>
          <c:invertIfNegative val="false"/>
          <c:dLbls>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Sheet0!$A$2:$A$9</c:f>
              <c:strCache>
                <c:ptCount val="8"/>
                <c:pt idx="0">
                  <c:v>Seuran sisäinen viestintä toimii hyvin.</c:v>
                </c:pt>
                <c:pt idx="1">
                  <c:v>Seuran ulkoinen viestintä on hoidettu hyvin.</c:v>
                </c:pt>
                <c:pt idx="2">
                  <c:v>Seuran viestintä on läpinäkyvää ja ajantasaista.</c:v>
                </c:pt>
                <c:pt idx="3">
                  <c:v>Seuran viestintä on innostavaa ja vuorovaikutteista.</c:v>
                </c:pt>
                <c:pt idx="4">
                  <c:v>Seuran viestinnässä huomioidaan tasapuolisesti eri kohderyhmät.</c:v>
                </c:pt>
                <c:pt idx="5">
                  <c:v>Seuran viestinnässä tuodaan esille toimintaa ja toimijoita laaja-alaisesti.</c:v>
                </c:pt>
                <c:pt idx="6">
                  <c:v>Seuralla on selkeät nettisivut.</c:v>
                </c:pt>
                <c:pt idx="7">
                  <c:v>Seura markkinoi aktiivisesti toimintaa uusille kohderyhmille.</c:v>
                </c:pt>
              </c:strCache>
            </c:strRef>
          </c:cat>
          <c:val>
            <c:numRef>
              <c:f>Sheet0!$B$2:$B$9</c:f>
              <c:numCache>
                <c:ptCount val="8"/>
                <c:pt idx="0">
                  <c:v>3.4</c:v>
                </c:pt>
                <c:pt idx="1">
                  <c:v>3.3</c:v>
                </c:pt>
                <c:pt idx="2">
                  <c:v>3.4</c:v>
                </c:pt>
                <c:pt idx="3">
                  <c:v>3.2</c:v>
                </c:pt>
                <c:pt idx="4">
                  <c:v>3.4</c:v>
                </c:pt>
                <c:pt idx="5">
                  <c:v>3.4</c:v>
                </c:pt>
                <c:pt idx="6">
                  <c:v>3.3</c:v>
                </c:pt>
                <c:pt idx="7">
                  <c:v>3.1</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axMin"/>
        </c:scaling>
        <c:delete val="false"/>
        <c:axPos val="l"/>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4.0"/>
          <c:min val="1.0"/>
        </c:scaling>
        <c:delete val="false"/>
        <c:axPos val="b"/>
        <c:majorGridlines>
          <c:spPr>
            <a:ln>
              <a:solidFill>
                <a:srgbClr val="4F81BD">
                  <a:alpha val="20000"/>
                </a:srgbClr>
              </a:solidFill>
            </a:ln>
          </c:spPr>
        </c:majorGridlines>
        <c:majorTickMark val="cross"/>
        <c:minorTickMark val="none"/>
        <c:tickLblPos val="nextTo"/>
        <c:txPr>
          <a:bodyPr/>
          <a:p>
            <a:pPr>
              <a:defRPr sz="1000">
                <a:solidFill>
                  <a:srgbClr val="000000"/>
                </a:solidFill>
                <a:latin typeface="Arial"/>
              </a:defRPr>
            </a:pPr>
          </a:p>
        </c:txPr>
        <c:crossAx val="0"/>
        <c:crosses val="max"/>
        <c:crossBetween val="between"/>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68.xml><?xml version="1.0" encoding="utf-8"?>
<c:chartSpace xmlns:c="http://schemas.openxmlformats.org/drawingml/2006/chart" xmlns:a="http://schemas.openxmlformats.org/drawingml/2006/main" xmlns:r="http://schemas.openxmlformats.org/officeDocument/2006/relationships">
  <c:chart>
    <c:plotArea>
      <c:barChart>
        <c:barDir val="bar"/>
        <c:grouping val="clustered"/>
        <c:varyColors val="false"/>
        <c:ser>
          <c:idx val="0"/>
          <c:order val="0"/>
          <c:tx>
            <c:strRef>
              <c:f>Sheet0!$B$1</c:f>
              <c:strCache>
                <c:ptCount val="1"/>
                <c:pt idx="0">
                  <c:v>Kaikki vastaajat</c:v>
                </c:pt>
              </c:strCache>
            </c:strRef>
          </c:tx>
          <c:invertIfNegative val="false"/>
          <c:dLbls>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Sheet0!$A$2:$A$10</c:f>
              <c:strCache>
                <c:ptCount val="9"/>
                <c:pt idx="0">
                  <c:v>Seurassa rekrytoidaan aktiivisesti uusia tekijöitä.</c:v>
                </c:pt>
                <c:pt idx="1">
                  <c:v>Uusien ihmisten on helppo tulla seuraan.</c:v>
                </c:pt>
                <c:pt idx="2">
                  <c:v>Seuran uudet toimijat perehdytetään hyvin uusiin tehtäviin.</c:v>
                </c:pt>
                <c:pt idx="3">
                  <c:v>Seurassa kiitetään ja palkitaan tasapuolisesti osallistujia ja toimijoita.</c:v>
                </c:pt>
                <c:pt idx="4">
                  <c:v>Seuran ohjaajat ja valmentajat ovat hyvin koulutettuja.</c:v>
                </c:pt>
                <c:pt idx="5">
                  <c:v>Seura tukee hyvin eri toimijoiden osaamisen kehittymistä.</c:v>
                </c:pt>
                <c:pt idx="6">
                  <c:v>Omat tehtäväni seurassa ovat mielekkäitä.</c:v>
                </c:pt>
                <c:pt idx="7">
                  <c:v>Minulla on sopiva määrä tehtäviä seurassa.</c:v>
                </c:pt>
                <c:pt idx="8">
                  <c:v>Olen tyytyväinen tekemästäni työstä seuralta saamaani korvaukseen/ huomiointiin.</c:v>
                </c:pt>
              </c:strCache>
            </c:strRef>
          </c:cat>
          <c:val>
            <c:numRef>
              <c:f>Sheet0!$B$2:$B$10</c:f>
              <c:numCache>
                <c:ptCount val="9"/>
                <c:pt idx="0">
                  <c:v>3.0</c:v>
                </c:pt>
                <c:pt idx="1">
                  <c:v>3.4</c:v>
                </c:pt>
                <c:pt idx="2">
                  <c:v>3.2</c:v>
                </c:pt>
                <c:pt idx="3">
                  <c:v>3.5</c:v>
                </c:pt>
                <c:pt idx="4">
                  <c:v>3.5</c:v>
                </c:pt>
                <c:pt idx="5">
                  <c:v>3.5</c:v>
                </c:pt>
                <c:pt idx="6">
                  <c:v>3.5</c:v>
                </c:pt>
                <c:pt idx="7">
                  <c:v>3.4</c:v>
                </c:pt>
                <c:pt idx="8">
                  <c:v>3.4</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axMin"/>
        </c:scaling>
        <c:delete val="false"/>
        <c:axPos val="l"/>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4.0"/>
          <c:min val="1.0"/>
        </c:scaling>
        <c:delete val="false"/>
        <c:axPos val="b"/>
        <c:majorGridlines>
          <c:spPr>
            <a:ln>
              <a:solidFill>
                <a:srgbClr val="4F81BD">
                  <a:alpha val="20000"/>
                </a:srgbClr>
              </a:solidFill>
            </a:ln>
          </c:spPr>
        </c:majorGridlines>
        <c:majorTickMark val="cross"/>
        <c:minorTickMark val="none"/>
        <c:tickLblPos val="nextTo"/>
        <c:txPr>
          <a:bodyPr/>
          <a:p>
            <a:pPr>
              <a:defRPr sz="1000">
                <a:solidFill>
                  <a:srgbClr val="000000"/>
                </a:solidFill>
                <a:latin typeface="Arial"/>
              </a:defRPr>
            </a:pPr>
          </a:p>
        </c:txPr>
        <c:crossAx val="0"/>
        <c:crosses val="max"/>
        <c:crossBetween val="between"/>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69.xml><?xml version="1.0" encoding="utf-8"?>
<c:chartSpace xmlns:c="http://schemas.openxmlformats.org/drawingml/2006/chart" xmlns:a="http://schemas.openxmlformats.org/drawingml/2006/main" xmlns:r="http://schemas.openxmlformats.org/officeDocument/2006/relationships">
  <c:chart>
    <c:plotArea>
      <c:barChart>
        <c:barDir val="bar"/>
        <c:grouping val="clustered"/>
        <c:varyColors val="false"/>
        <c:ser>
          <c:idx val="0"/>
          <c:order val="0"/>
          <c:tx>
            <c:strRef>
              <c:f>Sheet0!$B$1</c:f>
              <c:strCache>
                <c:ptCount val="1"/>
                <c:pt idx="0">
                  <c:v>Kaikki vastaajat</c:v>
                </c:pt>
              </c:strCache>
            </c:strRef>
          </c:tx>
          <c:invertIfNegative val="false"/>
          <c:dLbls>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Sheet0!$A$2:$A$8</c:f>
              <c:strCache>
                <c:ptCount val="7"/>
                <c:pt idx="0">
                  <c:v>Seurassa on kannustava ilmapiiri.</c:v>
                </c:pt>
                <c:pt idx="1">
                  <c:v>Seurassa on hyvä yhteishenki.</c:v>
                </c:pt>
                <c:pt idx="2">
                  <c:v>Seurassa järjestetään riittävästi yhteisöllisyyttä vahvistavia tapahtumia (juhlia, yhteisiä kohtaamisia…).</c:v>
                </c:pt>
                <c:pt idx="3">
                  <c:v>Seuran joukkueiden/ryhmien välinen yhteistyö toimii hyvin.</c:v>
                </c:pt>
                <c:pt idx="4">
                  <c:v>Seuran ilmapiiri mahdollistaa vaikeiden asioiden esille tuomisen.</c:v>
                </c:pt>
                <c:pt idx="5">
                  <c:v>Seuralla on toimintatapa vaikeiden asioiden / epäasiallisen käytöksen käsittelyyn.</c:v>
                </c:pt>
                <c:pt idx="6">
                  <c:v>Olen ylpeä seurastamme.</c:v>
                </c:pt>
              </c:strCache>
            </c:strRef>
          </c:cat>
          <c:val>
            <c:numRef>
              <c:f>Sheet0!$B$2:$B$8</c:f>
              <c:numCache>
                <c:ptCount val="7"/>
                <c:pt idx="0">
                  <c:v>3.6</c:v>
                </c:pt>
                <c:pt idx="1">
                  <c:v>3.7</c:v>
                </c:pt>
                <c:pt idx="2">
                  <c:v>3.0</c:v>
                </c:pt>
                <c:pt idx="3">
                  <c:v>3.5</c:v>
                </c:pt>
                <c:pt idx="4">
                  <c:v>3.2</c:v>
                </c:pt>
                <c:pt idx="5">
                  <c:v>3.6</c:v>
                </c:pt>
                <c:pt idx="6">
                  <c:v>3.7</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axMin"/>
        </c:scaling>
        <c:delete val="false"/>
        <c:axPos val="l"/>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4.0"/>
          <c:min val="1.0"/>
        </c:scaling>
        <c:delete val="false"/>
        <c:axPos val="b"/>
        <c:majorGridlines>
          <c:spPr>
            <a:ln>
              <a:solidFill>
                <a:srgbClr val="4F81BD">
                  <a:alpha val="20000"/>
                </a:srgbClr>
              </a:solidFill>
            </a:ln>
          </c:spPr>
        </c:majorGridlines>
        <c:majorTickMark val="cross"/>
        <c:minorTickMark val="none"/>
        <c:tickLblPos val="nextTo"/>
        <c:txPr>
          <a:bodyPr/>
          <a:p>
            <a:pPr>
              <a:defRPr sz="1000">
                <a:solidFill>
                  <a:srgbClr val="000000"/>
                </a:solidFill>
                <a:latin typeface="Arial"/>
              </a:defRPr>
            </a:pPr>
          </a:p>
        </c:txPr>
        <c:crossAx val="0"/>
        <c:crosses val="max"/>
        <c:crossBetween val="between"/>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70.xml><?xml version="1.0" encoding="utf-8"?>
<c:chartSpace xmlns:c="http://schemas.openxmlformats.org/drawingml/2006/chart" xmlns:a="http://schemas.openxmlformats.org/drawingml/2006/main" xmlns:r="http://schemas.openxmlformats.org/officeDocument/2006/relationships">
  <c:chart>
    <c:plotArea>
      <c:barChart>
        <c:barDir val="bar"/>
        <c:grouping val="clustered"/>
        <c:varyColors val="false"/>
        <c:ser>
          <c:idx val="0"/>
          <c:order val="0"/>
          <c:tx>
            <c:strRef>
              <c:f>Sheet0!$B$1</c:f>
              <c:strCache>
                <c:ptCount val="1"/>
                <c:pt idx="0">
                  <c:v>Kaikki vastaajat</c:v>
                </c:pt>
              </c:strCache>
            </c:strRef>
          </c:tx>
          <c:invertIfNegative val="false"/>
          <c:dLbls>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Sheet0!$A$2:$A$6</c:f>
              <c:strCache>
                <c:ptCount val="5"/>
                <c:pt idx="0">
                  <c:v>Osallistumis-/toimintamaksut ovat kohtuulliset.</c:v>
                </c:pt>
                <c:pt idx="1">
                  <c:v>Seuralla/joukkueella/ ryhmällä on sopivasti yhteisiä varainkeruuoperaatioita (esim. Tuotemyyntiä, arpojen myyntiä, ilmoitusten myyntiä...).</c:v>
                </c:pt>
                <c:pt idx="2">
                  <c:v>Seuralla/joukkueella/ ryhmällä on sopiva määrä talkoita.</c:v>
                </c:pt>
                <c:pt idx="3">
                  <c:v>Seuralla on toimintamalli liikenteen aiheuttamien päästöjen vähentämiseksi, esim. suositus kimppakyytien sopimiseen.</c:v>
                </c:pt>
                <c:pt idx="4">
                  <c:v>Seuran tapahtumajärjestelyissä huomioidaan ympäristöasiat (yleisön ja osallistujien kulkutavat, tarjoilujen ekologisuus, materiaalien uudelleenkäyttö, jätteiden lajittelu, jne.)</c:v>
                </c:pt>
              </c:strCache>
            </c:strRef>
          </c:cat>
          <c:val>
            <c:numRef>
              <c:f>Sheet0!$B$2:$B$6</c:f>
              <c:numCache>
                <c:ptCount val="5"/>
                <c:pt idx="0">
                  <c:v>3.7</c:v>
                </c:pt>
                <c:pt idx="1">
                  <c:v>3.3</c:v>
                </c:pt>
                <c:pt idx="2">
                  <c:v>3.5</c:v>
                </c:pt>
                <c:pt idx="3">
                  <c:v>3.2</c:v>
                </c:pt>
                <c:pt idx="4">
                  <c:v>3.4</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axMin"/>
        </c:scaling>
        <c:delete val="false"/>
        <c:axPos val="l"/>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4.0"/>
          <c:min val="1.0"/>
        </c:scaling>
        <c:delete val="false"/>
        <c:axPos val="b"/>
        <c:majorGridlines>
          <c:spPr>
            <a:ln>
              <a:solidFill>
                <a:srgbClr val="4F81BD">
                  <a:alpha val="20000"/>
                </a:srgbClr>
              </a:solidFill>
            </a:ln>
          </c:spPr>
        </c:majorGridlines>
        <c:majorTickMark val="cross"/>
        <c:minorTickMark val="none"/>
        <c:tickLblPos val="nextTo"/>
        <c:txPr>
          <a:bodyPr/>
          <a:p>
            <a:pPr>
              <a:defRPr sz="1000">
                <a:solidFill>
                  <a:srgbClr val="000000"/>
                </a:solidFill>
                <a:latin typeface="Arial"/>
              </a:defRPr>
            </a:pPr>
          </a:p>
        </c:txPr>
        <c:crossAx val="0"/>
        <c:crosses val="max"/>
        <c:crossBetween val="between"/>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71.xml><?xml version="1.0" encoding="utf-8"?>
<c:chartSpace xmlns:c="http://schemas.openxmlformats.org/drawingml/2006/chart" xmlns:a="http://schemas.openxmlformats.org/drawingml/2006/main" xmlns:r="http://schemas.openxmlformats.org/officeDocument/2006/relationships">
  <c:chart>
    <c:plotArea>
      <c:barChart>
        <c:barDir val="bar"/>
        <c:grouping val="clustered"/>
        <c:varyColors val="false"/>
        <c:ser>
          <c:idx val="0"/>
          <c:order val="0"/>
          <c:tx>
            <c:strRef>
              <c:f>Sheet0!$B$1</c:f>
              <c:strCache>
                <c:ptCount val="1"/>
                <c:pt idx="0">
                  <c:v>Kaikki vastaajat</c:v>
                </c:pt>
              </c:strCache>
            </c:strRef>
          </c:tx>
          <c:invertIfNegative val="false"/>
          <c:dLbls>
            <c:txPr>
              <a:bodyPr/>
              <a:lstStyle/>
              <a:p>
                <a:pPr>
                  <a:defRPr sz="1000">
                    <a:latin typeface="Arial"/>
                  </a:defRPr>
                </a:pPr>
              </a:p>
            </c:txPr>
            <c:showLegendKey val="false"/>
            <c:showVal val="true"/>
            <c:showCatName val="false"/>
            <c:showSerName val="false"/>
            <c:showPercent val="false"/>
            <c:showBubbleSize val="false"/>
            <c:showLeaderLines val="false"/>
          </c:dLbls>
          <c:cat>
            <c:strRef>
              <c:f>Sheet0!$A$2</c:f>
              <c:strCache>
                <c:ptCount val="1"/>
                <c:pt idx="0">
                  <c:v>Seurassa ohjeistetaan varusteiden huoltamiseen ja kierrättämiseen.</c:v>
                </c:pt>
              </c:strCache>
            </c:strRef>
          </c:cat>
          <c:val>
            <c:numRef>
              <c:f>Sheet0!$B$2</c:f>
              <c:numCache>
                <c:ptCount val="1"/>
                <c:pt idx="0">
                  <c:v>3.2</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axMin"/>
        </c:scaling>
        <c:delete val="false"/>
        <c:axPos val="l"/>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4.0"/>
          <c:min val="1.0"/>
        </c:scaling>
        <c:delete val="false"/>
        <c:axPos val="b"/>
        <c:majorGridlines>
          <c:spPr>
            <a:ln>
              <a:solidFill>
                <a:srgbClr val="4F81BD">
                  <a:alpha val="20000"/>
                </a:srgbClr>
              </a:solidFill>
            </a:ln>
          </c:spPr>
        </c:majorGridlines>
        <c:majorTickMark val="cross"/>
        <c:minorTickMark val="none"/>
        <c:tickLblPos val="nextTo"/>
        <c:txPr>
          <a:bodyPr/>
          <a:p>
            <a:pPr>
              <a:defRPr sz="1000">
                <a:solidFill>
                  <a:srgbClr val="000000"/>
                </a:solidFill>
                <a:latin typeface="Arial"/>
              </a:defRPr>
            </a:pPr>
          </a:p>
        </c:txPr>
        <c:crossAx val="0"/>
        <c:crosses val="max"/>
        <c:crossBetween val="between"/>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72.xml><?xml version="1.0" encoding="utf-8"?>
<c:chartSpace xmlns:c="http://schemas.openxmlformats.org/drawingml/2006/chart" xmlns:a="http://schemas.openxmlformats.org/drawingml/2006/main" xmlns:r="http://schemas.openxmlformats.org/officeDocument/2006/relationships">
  <c:chart>
    <c:plotArea>
      <c:barChart>
        <c:barDir val="bar"/>
        <c:grouping val="clustered"/>
        <c:varyColors val="false"/>
        <c:ser>
          <c:idx val="0"/>
          <c:order val="0"/>
          <c:tx>
            <c:strRef>
              <c:f>Sheet0!$B$1</c:f>
              <c:strCache>
                <c:ptCount val="1"/>
                <c:pt idx="0">
                  <c:v>Kaikki vastaajat</c:v>
                </c:pt>
              </c:strCache>
            </c:strRef>
          </c:tx>
          <c:invertIfNegative val="false"/>
          <c:dLbls>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Sheet0!$A$2:$A$6</c:f>
              <c:strCache>
                <c:ptCount val="5"/>
                <c:pt idx="0">
                  <c:v>Seuralla on laadukkaat toimintaolosuhteet.</c:v>
                </c:pt>
                <c:pt idx="1">
                  <c:v>Seuralla on riittävät olosuhteet toimintaan.</c:v>
                </c:pt>
                <c:pt idx="2">
                  <c:v>Seuran käyttämät olosuhteet ovat turvalliset.</c:v>
                </c:pt>
                <c:pt idx="3">
                  <c:v>Seuran olosuhteet ovat tehokkaassa käytössä.</c:v>
                </c:pt>
                <c:pt idx="4">
                  <c:v>Seuran tulisi olla aktiivisempi olosuhdeasioiden kehittämisessä.</c:v>
                </c:pt>
              </c:strCache>
            </c:strRef>
          </c:cat>
          <c:val>
            <c:numRef>
              <c:f>Sheet0!$B$2:$B$6</c:f>
              <c:numCache>
                <c:ptCount val="5"/>
                <c:pt idx="0">
                  <c:v>3.3</c:v>
                </c:pt>
                <c:pt idx="1">
                  <c:v>2.9</c:v>
                </c:pt>
                <c:pt idx="2">
                  <c:v>3.7</c:v>
                </c:pt>
                <c:pt idx="3">
                  <c:v>3.8</c:v>
                </c:pt>
                <c:pt idx="4">
                  <c:v>2.8</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axMin"/>
        </c:scaling>
        <c:delete val="false"/>
        <c:axPos val="l"/>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4.0"/>
          <c:min val="1.0"/>
        </c:scaling>
        <c:delete val="false"/>
        <c:axPos val="b"/>
        <c:majorGridlines>
          <c:spPr>
            <a:ln>
              <a:solidFill>
                <a:srgbClr val="4F81BD">
                  <a:alpha val="20000"/>
                </a:srgbClr>
              </a:solidFill>
            </a:ln>
          </c:spPr>
        </c:majorGridlines>
        <c:majorTickMark val="cross"/>
        <c:minorTickMark val="none"/>
        <c:tickLblPos val="nextTo"/>
        <c:txPr>
          <a:bodyPr/>
          <a:p>
            <a:pPr>
              <a:defRPr sz="1000">
                <a:solidFill>
                  <a:srgbClr val="000000"/>
                </a:solidFill>
                <a:latin typeface="Arial"/>
              </a:defRPr>
            </a:pPr>
          </a:p>
        </c:txPr>
        <c:crossAx val="0"/>
        <c:crosses val="max"/>
        <c:crossBetween val="between"/>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73.xml><?xml version="1.0" encoding="utf-8"?>
<c:chartSpace xmlns:c="http://schemas.openxmlformats.org/drawingml/2006/chart" xmlns:a="http://schemas.openxmlformats.org/drawingml/2006/main" xmlns:r="http://schemas.openxmlformats.org/officeDocument/2006/relationships">
  <c:chart>
    <c:plotArea>
      <c:barChart>
        <c:barDir val="bar"/>
        <c:grouping val="clustered"/>
        <c:varyColors val="false"/>
        <c:ser>
          <c:idx val="0"/>
          <c:order val="0"/>
          <c:tx>
            <c:strRef>
              <c:f>Sheet0!$B$1</c:f>
              <c:strCache>
                <c:ptCount val="1"/>
                <c:pt idx="0">
                  <c:v>Kaikki vastaajat</c:v>
                </c:pt>
              </c:strCache>
            </c:strRef>
          </c:tx>
          <c:invertIfNegative val="false"/>
          <c:dLbls>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Sheet0!$A$2:$A$9</c:f>
              <c:strCache>
                <c:ptCount val="8"/>
                <c:pt idx="0">
                  <c:v>Lasten toimintaan (alle 13 v.)</c:v>
                </c:pt>
                <c:pt idx="1">
                  <c:v>Nuorten kilpailutoimintaan (13-19 v.)</c:v>
                </c:pt>
                <c:pt idx="2">
                  <c:v>Nuorten harrasteurheiluun (13-19 v.)</c:v>
                </c:pt>
                <c:pt idx="3">
                  <c:v>Huippu-urheiluun</c:v>
                </c:pt>
                <c:pt idx="4">
                  <c:v>Aikuisten harrasteliikuntaan (19-64 v.)</c:v>
                </c:pt>
                <c:pt idx="5">
                  <c:v>Aikuisten kilpaurheiluun (19-64 v.)</c:v>
                </c:pt>
                <c:pt idx="6">
                  <c:v>Iäkkäiden liikuntaan (yli 65 v.)</c:v>
                </c:pt>
                <c:pt idx="7">
                  <c:v>Iäkkäiden kilpaurheiluun (yli 65 v.)</c:v>
                </c:pt>
              </c:strCache>
            </c:strRef>
          </c:cat>
          <c:val>
            <c:numRef>
              <c:f>Sheet0!$B$2:$B$9</c:f>
              <c:numCache>
                <c:ptCount val="8"/>
                <c:pt idx="0">
                  <c:v>3.2</c:v>
                </c:pt>
                <c:pt idx="1">
                  <c:v>3.5</c:v>
                </c:pt>
                <c:pt idx="2">
                  <c:v>3.2</c:v>
                </c:pt>
                <c:pt idx="3">
                  <c:v>3.7</c:v>
                </c:pt>
                <c:pt idx="4">
                  <c:v>3.7</c:v>
                </c:pt>
                <c:pt idx="5">
                  <c:v>3.6</c:v>
                </c:pt>
                <c:pt idx="6">
                  <c:v>3.1</c:v>
                </c:pt>
                <c:pt idx="7">
                  <c:v>3.4</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axMin"/>
        </c:scaling>
        <c:delete val="false"/>
        <c:axPos val="l"/>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4.0"/>
          <c:min val="1.0"/>
        </c:scaling>
        <c:delete val="false"/>
        <c:axPos val="b"/>
        <c:majorGridlines>
          <c:spPr>
            <a:ln>
              <a:solidFill>
                <a:srgbClr val="4F81BD">
                  <a:alpha val="20000"/>
                </a:srgbClr>
              </a:solidFill>
            </a:ln>
          </c:spPr>
        </c:majorGridlines>
        <c:majorTickMark val="cross"/>
        <c:minorTickMark val="none"/>
        <c:tickLblPos val="nextTo"/>
        <c:txPr>
          <a:bodyPr/>
          <a:p>
            <a:pPr>
              <a:defRPr sz="1000">
                <a:solidFill>
                  <a:srgbClr val="000000"/>
                </a:solidFill>
                <a:latin typeface="Arial"/>
              </a:defRPr>
            </a:pPr>
          </a:p>
        </c:txPr>
        <c:crossAx val="0"/>
        <c:crosses val="max"/>
        <c:crossBetween val="between"/>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charts/chart74.xml><?xml version="1.0" encoding="utf-8"?>
<c:chartSpace xmlns:c="http://schemas.openxmlformats.org/drawingml/2006/chart" xmlns:a="http://schemas.openxmlformats.org/drawingml/2006/main" xmlns:r="http://schemas.openxmlformats.org/officeDocument/2006/relationships">
  <c:chart>
    <c:plotArea>
      <c:barChart>
        <c:barDir val="bar"/>
        <c:grouping val="clustered"/>
        <c:varyColors val="false"/>
        <c:ser>
          <c:idx val="0"/>
          <c:order val="0"/>
          <c:tx>
            <c:strRef>
              <c:f>Sheet0!$B$1</c:f>
              <c:strCache>
                <c:ptCount val="1"/>
                <c:pt idx="0">
                  <c:v>Kaikki vastaajat</c:v>
                </c:pt>
              </c:strCache>
            </c:strRef>
          </c:tx>
          <c:invertIfNegative val="false"/>
          <c:dLbls>
            <c:txPr>
              <a:bodyPr/>
              <a:lstStyle/>
              <a:p>
                <a:pPr>
                  <a:defRPr sz="1000">
                    <a:latin typeface="Arial"/>
                  </a:defRPr>
                </a:pPr>
              </a:p>
            </c:txPr>
            <c:showLegendKey val="false"/>
            <c:showVal val="true"/>
            <c:showCatName val="false"/>
            <c:showSerName val="false"/>
            <c:showPercent val="false"/>
            <c:showBubbleSize val="false"/>
            <c:showLeaderLines val="false"/>
          </c:dLbls>
          <c:cat>
            <c:strRef>
              <c:f>Sheet0!$A$2:$A$10</c:f>
              <c:strCache>
                <c:ptCount val="9"/>
                <c:pt idx="0">
                  <c:v>Johtaminen</c:v>
                </c:pt>
                <c:pt idx="1">
                  <c:v>Hallinto</c:v>
                </c:pt>
                <c:pt idx="2">
                  <c:v>Viestintä</c:v>
                </c:pt>
                <c:pt idx="3">
                  <c:v>Seuran ihmiset - voimavarat</c:v>
                </c:pt>
                <c:pt idx="4">
                  <c:v>Seuran ihmiset - yhteisöllisyys</c:v>
                </c:pt>
                <c:pt idx="5">
                  <c:v>Aineelliset resurssit - talous</c:v>
                </c:pt>
                <c:pt idx="6">
                  <c:v>Seuran olosuhteet</c:v>
                </c:pt>
                <c:pt idx="7">
                  <c:v>Seuran urheilu- ja liikuntatoiminta
Seuran toiminnassa on riittävästi tarjontaa</c:v>
                </c:pt>
                <c:pt idx="8">
                  <c:v>Keskiarvo</c:v>
                </c:pt>
              </c:strCache>
            </c:strRef>
          </c:cat>
          <c:val>
            <c:numRef>
              <c:f>Sheet0!$B$2:$B$10</c:f>
              <c:numCache>
                <c:ptCount val="9"/>
                <c:pt idx="0">
                  <c:v>3.4</c:v>
                </c:pt>
                <c:pt idx="1">
                  <c:v>3.7</c:v>
                </c:pt>
                <c:pt idx="2">
                  <c:v>3.3</c:v>
                </c:pt>
                <c:pt idx="3">
                  <c:v>3.4</c:v>
                </c:pt>
                <c:pt idx="4">
                  <c:v>3.5</c:v>
                </c:pt>
                <c:pt idx="5">
                  <c:v>3.4</c:v>
                </c:pt>
                <c:pt idx="6">
                  <c:v>3.3</c:v>
                </c:pt>
                <c:pt idx="7">
                  <c:v>3.4</c:v>
                </c:pt>
                <c:pt idx="8">
                  <c:v>3.4</c:v>
                </c:pt>
              </c:numCache>
            </c:numRef>
          </c:val>
        </c:ser>
        <c:dLbls>
          <c:showLegendKey val="false"/>
          <c:showVal val="true"/>
          <c:showCatName val="false"/>
          <c:showSerName val="false"/>
          <c:showPercent val="false"/>
          <c:showBubbleSize val="false"/>
          <c:showLeaderLines val="false"/>
        </c:dLbls>
        <c:gapWidth val="58"/>
        <c:axId val="0"/>
        <c:axId val="1"/>
      </c:barChart>
      <c:catAx>
        <c:axId val="0"/>
        <c:scaling>
          <c:orientation val="maxMin"/>
        </c:scaling>
        <c:delete val="false"/>
        <c:axPos val="l"/>
        <c:majorTickMark val="cross"/>
        <c:minorTickMark val="none"/>
        <c:tickLblPos val="nextTo"/>
        <c:txPr>
          <a:bodyPr/>
          <a:p>
            <a:pPr>
              <a:defRPr sz="1000">
                <a:solidFill>
                  <a:srgbClr val="000000"/>
                </a:solidFill>
                <a:latin typeface="Arial"/>
              </a:defRPr>
            </a:pPr>
          </a:p>
        </c:txPr>
        <c:crossAx val="1"/>
        <c:crosses val="autoZero"/>
        <c:auto val="false"/>
      </c:catAx>
      <c:valAx>
        <c:axId val="1"/>
        <c:scaling>
          <c:orientation val="minMax"/>
          <c:max val="4.0"/>
          <c:min val="1.0"/>
        </c:scaling>
        <c:delete val="false"/>
        <c:axPos val="b"/>
        <c:majorGridlines>
          <c:spPr>
            <a:ln>
              <a:solidFill>
                <a:srgbClr val="4F81BD">
                  <a:alpha val="20000"/>
                </a:srgbClr>
              </a:solidFill>
            </a:ln>
          </c:spPr>
        </c:majorGridlines>
        <c:majorTickMark val="cross"/>
        <c:minorTickMark val="none"/>
        <c:tickLblPos val="nextTo"/>
        <c:txPr>
          <a:bodyPr/>
          <a:p>
            <a:pPr>
              <a:defRPr sz="1000">
                <a:solidFill>
                  <a:srgbClr val="000000"/>
                </a:solidFill>
                <a:latin typeface="Arial"/>
              </a:defRPr>
            </a:pPr>
          </a:p>
        </c:txPr>
        <c:crossAx val="0"/>
        <c:crosses val="max"/>
        <c:crossBetween val="between"/>
      </c:valAx>
    </c:plotArea>
    <c:legend>
      <c:legendPos val="b"/>
      <c:overlay val="false"/>
      <c:txPr>
        <a:bodyPr anchor="t" rtlCol="false"/>
        <a:lstStyle/>
        <a:p>
          <a:pPr algn="l">
            <a:defRPr sz="1000">
              <a:solidFill>
                <a:srgbClr val="000000"/>
              </a:solidFill>
              <a:latin typeface="Arial"/>
            </a:defRPr>
          </a:pPr>
          <a:r>
            <a:rPr lang="en-US"/>
            <a:t/>
          </a:r>
          <a:endParaRPr lang="en-US" sz="1100"/>
        </a:p>
      </c:txPr>
    </c:legend>
    <c:plotVisOnly val="true"/>
    <c:dispBlanksAs val="gap"/>
    <c:showDLblsOverMax val="false"/>
  </c:chart>
  <c:spPr>
    <a:ln>
      <a:noFill/>
    </a:ln>
  </c:spPr>
  <c:externalData r:id="rId1"/>
</c:chartSpace>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F11E765-1309-483C-AFBF-94DB7B3C30EC}" type="datetimeFigureOut">
              <a:rPr lang="fi-FI" smtClean="0"/>
              <a:pPr/>
              <a:t>8.3.2018</a:t>
            </a:fld>
            <a:endParaRPr lang="fi-FI"/>
          </a:p>
        </p:txBody>
      </p:sp>
      <p:sp>
        <p:nvSpPr>
          <p:cNvPr id="4" name="Alatunnisteen paikkamerkki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07A97E8-5338-45F9-9231-60ED891F643E}" type="slidenum">
              <a:rPr lang="fi-FI" smtClean="0"/>
              <a:pPr/>
              <a:t>‹#›</a:t>
            </a:fld>
            <a:endParaRPr lang="fi-FI"/>
          </a:p>
        </p:txBody>
      </p:sp>
    </p:spTree>
    <p:extLst>
      <p:ext uri="{BB962C8B-B14F-4D97-AF65-F5344CB8AC3E}">
        <p14:creationId xmlns:p14="http://schemas.microsoft.com/office/powerpoint/2010/main" val="29940446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EC94F5-94A3-4F3E-BB9E-3D0EF9CB3F07}" type="datetimeFigureOut">
              <a:rPr lang="fi-FI" smtClean="0"/>
              <a:pPr/>
              <a:t>8.3.2018</a:t>
            </a:fld>
            <a:endParaRPr lang="fi-FI"/>
          </a:p>
        </p:txBody>
      </p:sp>
      <p:sp>
        <p:nvSpPr>
          <p:cNvPr id="4" name="Dian kuvan paikkamerkki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E8898C-9E1E-4ACD-A8BC-86A6DB1ADEFB}" type="slidenum">
              <a:rPr lang="fi-FI" smtClean="0"/>
              <a:pPr/>
              <a:t>‹#›</a:t>
            </a:fld>
            <a:endParaRPr lang="fi-FI"/>
          </a:p>
        </p:txBody>
      </p:sp>
    </p:spTree>
    <p:extLst>
      <p:ext uri="{BB962C8B-B14F-4D97-AF65-F5344CB8AC3E}">
        <p14:creationId xmlns:p14="http://schemas.microsoft.com/office/powerpoint/2010/main" val="1447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4EB343E-EDD0-4501-988B-9A386F4E06D4}" type="datetimeFigureOut">
              <a:rPr lang="fi-FI" smtClean="0"/>
              <a:pPr/>
              <a:t>8.3.2018</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F3910BCE-C936-43E6-9B11-F3CC9EFD4B40}" type="slidenum">
              <a:rPr lang="fi-FI" smtClean="0"/>
              <a:pPr/>
              <a:t>‹#›</a:t>
            </a:fld>
            <a:endParaRPr lang="fi-FI"/>
          </a:p>
        </p:txBody>
      </p:sp>
      <p:sp>
        <p:nvSpPr>
          <p:cNvPr id="6" name="Title"/>
          <p:cNvSpPr>
            <a:spLocks noGrp="1"/>
          </p:cNvSpPr>
          <p:nvPr>
            <p:ph type="title"/>
          </p:nvPr>
        </p:nvSpPr>
        <p:spPr>
          <a:xfrm>
            <a:off x="609600" y="1800000"/>
            <a:ext cx="10972800" cy="1143000"/>
          </a:xfrm>
          <a:prstGeom prst="rect">
            <a:avLst/>
          </a:prstGeom>
        </p:spPr>
        <p:txBody>
          <a:bodyPr vert="horz" lIns="91440" tIns="45720" rIns="91440" bIns="45720" rtlCol="0" anchor="ctr">
            <a:normAutofit/>
          </a:bodyPr>
          <a:lstStyle>
            <a:lvl1pPr>
              <a:defRPr/>
            </a:lvl1pPr>
          </a:lstStyle>
          <a:p>
            <a:endParaRPr lang="fi-FI" dirty="0"/>
          </a:p>
        </p:txBody>
      </p:sp>
      <p:sp>
        <p:nvSpPr>
          <p:cNvPr id="8" name="Text"/>
          <p:cNvSpPr>
            <a:spLocks noGrp="1"/>
          </p:cNvSpPr>
          <p:nvPr>
            <p:ph type="body" sz="quarter" idx="13"/>
          </p:nvPr>
        </p:nvSpPr>
        <p:spPr>
          <a:xfrm>
            <a:off x="609600" y="3059999"/>
            <a:ext cx="10972800" cy="1620000"/>
          </a:xfrm>
        </p:spPr>
        <p:txBody>
          <a:bodyPr/>
          <a:lstStyle/>
          <a:p>
            <a:pPr lvl="0"/>
            <a:endParaRPr lang="fi-FI" dirty="0"/>
          </a:p>
        </p:txBody>
      </p:sp>
    </p:spTree>
    <p:extLst>
      <p:ext uri="{BB962C8B-B14F-4D97-AF65-F5344CB8AC3E}">
        <p14:creationId xmlns:p14="http://schemas.microsoft.com/office/powerpoint/2010/main" val="3903050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tistics">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4EB343E-EDD0-4501-988B-9A386F4E06D4}" type="datetimeFigureOut">
              <a:rPr lang="fi-FI" smtClean="0"/>
              <a:pPr/>
              <a:t>8.3.2018</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F3910BCE-C936-43E6-9B11-F3CC9EFD4B40}" type="slidenum">
              <a:rPr lang="fi-FI" smtClean="0"/>
              <a:pPr/>
              <a:t>‹#›</a:t>
            </a:fld>
            <a:endParaRPr lang="fi-FI"/>
          </a:p>
        </p:txBody>
      </p:sp>
      <p:sp>
        <p:nvSpPr>
          <p:cNvPr id="6" name="Title"/>
          <p:cNvSpPr>
            <a:spLocks noGrp="1"/>
          </p:cNvSpPr>
          <p:nvPr>
            <p:ph type="title"/>
          </p:nvPr>
        </p:nvSpPr>
        <p:spPr>
          <a:xfrm>
            <a:off x="609600" y="332656"/>
            <a:ext cx="10972800" cy="1143000"/>
          </a:xfrm>
        </p:spPr>
        <p:txBody>
          <a:bodyPr/>
          <a:lstStyle>
            <a:lvl1pPr algn="l">
              <a:defRPr/>
            </a:lvl1pPr>
          </a:lstStyle>
          <a:p>
            <a:endParaRPr lang="fi-FI" dirty="0"/>
          </a:p>
        </p:txBody>
      </p:sp>
      <p:sp>
        <p:nvSpPr>
          <p:cNvPr id="7" name="Content">
            <a:extLst>
              <a:ext uri="{FF2B5EF4-FFF2-40B4-BE49-F238E27FC236}">
                <a16:creationId xmlns:a16="http://schemas.microsoft.com/office/drawing/2014/main" id="{2B496EA9-79F7-422C-AFAF-5E6AB7A060C5}"/>
              </a:ext>
            </a:extLst>
          </p:cNvPr>
          <p:cNvSpPr>
            <a:spLocks noGrp="1"/>
          </p:cNvSpPr>
          <p:nvPr>
            <p:ph sz="quarter" idx="13"/>
          </p:nvPr>
        </p:nvSpPr>
        <p:spPr>
          <a:xfrm>
            <a:off x="609600" y="1557338"/>
            <a:ext cx="10972800" cy="4679974"/>
          </a:xfrm>
        </p:spPr>
        <p:txBody>
          <a:bodyPr/>
          <a:lstStyle>
            <a:lvl1pPr marL="457200" indent="-457200" algn="l">
              <a:buFont typeface="Arial" pitchFamily="34" charset="0"/>
              <a:buChar char="•"/>
              <a:defRPr/>
            </a:lvl1pPr>
            <a:lvl2pPr marL="457200" indent="0">
              <a:buNone/>
              <a:defRPr/>
            </a:lvl2pPr>
          </a:lstStyle>
          <a:p>
            <a:pPr lvl="0"/>
            <a:endParaRPr lang="fi-FI" dirty="0"/>
          </a:p>
        </p:txBody>
      </p:sp>
    </p:spTree>
    <p:extLst>
      <p:ext uri="{BB962C8B-B14F-4D97-AF65-F5344CB8AC3E}">
        <p14:creationId xmlns:p14="http://schemas.microsoft.com/office/powerpoint/2010/main" val="1677252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ingText">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4EB343E-EDD0-4501-988B-9A386F4E06D4}" type="datetimeFigureOut">
              <a:rPr lang="fi-FI" smtClean="0"/>
              <a:pPr/>
              <a:t>8.3.2018</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F3910BCE-C936-43E6-9B11-F3CC9EFD4B40}" type="slidenum">
              <a:rPr lang="fi-FI" smtClean="0"/>
              <a:pPr/>
              <a:t>‹#›</a:t>
            </a:fld>
            <a:endParaRPr lang="fi-FI"/>
          </a:p>
        </p:txBody>
      </p:sp>
      <p:sp>
        <p:nvSpPr>
          <p:cNvPr id="6" name="Title"/>
          <p:cNvSpPr>
            <a:spLocks noGrp="1"/>
          </p:cNvSpPr>
          <p:nvPr>
            <p:ph type="title"/>
          </p:nvPr>
        </p:nvSpPr>
        <p:spPr>
          <a:xfrm>
            <a:off x="609600" y="332656"/>
            <a:ext cx="10972800" cy="1143000"/>
          </a:xfrm>
        </p:spPr>
        <p:txBody>
          <a:bodyPr/>
          <a:lstStyle>
            <a:lvl1pPr algn="l">
              <a:defRPr/>
            </a:lvl1pPr>
          </a:lstStyle>
          <a:p>
            <a:endParaRPr lang="fi-FI" dirty="0"/>
          </a:p>
        </p:txBody>
      </p:sp>
      <p:sp>
        <p:nvSpPr>
          <p:cNvPr id="8" name="Text"/>
          <p:cNvSpPr>
            <a:spLocks noGrp="1"/>
          </p:cNvSpPr>
          <p:nvPr>
            <p:ph type="body" sz="quarter" idx="13"/>
          </p:nvPr>
        </p:nvSpPr>
        <p:spPr>
          <a:xfrm>
            <a:off x="609600" y="1556792"/>
            <a:ext cx="10972800" cy="4680520"/>
          </a:xfrm>
        </p:spPr>
        <p:txBody>
          <a:bodyPr/>
          <a:lstStyle>
            <a:lvl1pPr algn="l">
              <a:defRPr/>
            </a:lvl1pPr>
          </a:lstStyle>
          <a:p>
            <a:pPr lvl="0"/>
            <a:endParaRPr lang="fi-FI" dirty="0"/>
          </a:p>
        </p:txBody>
      </p:sp>
    </p:spTree>
    <p:extLst>
      <p:ext uri="{BB962C8B-B14F-4D97-AF65-F5344CB8AC3E}">
        <p14:creationId xmlns:p14="http://schemas.microsoft.com/office/powerpoint/2010/main" val="3646936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lainText">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4EB343E-EDD0-4501-988B-9A386F4E06D4}" type="datetimeFigureOut">
              <a:rPr lang="fi-FI" smtClean="0"/>
              <a:pPr/>
              <a:t>8.3.2018</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F3910BCE-C936-43E6-9B11-F3CC9EFD4B40}" type="slidenum">
              <a:rPr lang="fi-FI" smtClean="0"/>
              <a:pPr/>
              <a:t>‹#›</a:t>
            </a:fld>
            <a:endParaRPr lang="fi-FI"/>
          </a:p>
        </p:txBody>
      </p:sp>
      <p:sp>
        <p:nvSpPr>
          <p:cNvPr id="7" name="Text"/>
          <p:cNvSpPr>
            <a:spLocks noGrp="1"/>
          </p:cNvSpPr>
          <p:nvPr>
            <p:ph type="body" sz="quarter" idx="13"/>
          </p:nvPr>
        </p:nvSpPr>
        <p:spPr>
          <a:xfrm>
            <a:off x="609600" y="728700"/>
            <a:ext cx="10972800" cy="5508612"/>
          </a:xfrm>
        </p:spPr>
        <p:txBody>
          <a:bodyPr/>
          <a:lstStyle>
            <a:lvl1pPr algn="l">
              <a:defRPr/>
            </a:lvl1pPr>
          </a:lstStyle>
          <a:p>
            <a:pPr lvl="0"/>
            <a:endParaRPr lang="fi-FI" dirty="0"/>
          </a:p>
        </p:txBody>
      </p:sp>
    </p:spTree>
    <p:extLst>
      <p:ext uri="{BB962C8B-B14F-4D97-AF65-F5344CB8AC3E}">
        <p14:creationId xmlns:p14="http://schemas.microsoft.com/office/powerpoint/2010/main" val="36469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enText">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p>
            <a:fld id="{94EB343E-EDD0-4501-988B-9A386F4E06D4}" type="datetimeFigureOut">
              <a:rPr lang="fi-FI" smtClean="0"/>
              <a:pPr/>
              <a:t>8.3.2018</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F3910BCE-C936-43E6-9B11-F3CC9EFD4B40}" type="slidenum">
              <a:rPr lang="fi-FI" smtClean="0"/>
              <a:pPr/>
              <a:t>‹#›</a:t>
            </a:fld>
            <a:endParaRPr lang="fi-FI"/>
          </a:p>
        </p:txBody>
      </p:sp>
      <p:sp>
        <p:nvSpPr>
          <p:cNvPr id="7" name="Title"/>
          <p:cNvSpPr>
            <a:spLocks noGrp="1"/>
          </p:cNvSpPr>
          <p:nvPr>
            <p:ph type="title"/>
          </p:nvPr>
        </p:nvSpPr>
        <p:spPr>
          <a:xfrm>
            <a:off x="609600" y="332656"/>
            <a:ext cx="10972800" cy="1143000"/>
          </a:xfrm>
        </p:spPr>
        <p:txBody>
          <a:bodyPr/>
          <a:lstStyle>
            <a:lvl1pPr algn="l">
              <a:defRPr/>
            </a:lvl1pPr>
          </a:lstStyle>
          <a:p>
            <a:endParaRPr lang="fi-FI" dirty="0"/>
          </a:p>
        </p:txBody>
      </p:sp>
      <p:sp>
        <p:nvSpPr>
          <p:cNvPr id="8" name="Content"/>
          <p:cNvSpPr>
            <a:spLocks noGrp="1"/>
          </p:cNvSpPr>
          <p:nvPr>
            <p:ph sz="quarter" idx="13"/>
          </p:nvPr>
        </p:nvSpPr>
        <p:spPr>
          <a:xfrm>
            <a:off x="609600" y="1557338"/>
            <a:ext cx="10972800" cy="4679974"/>
          </a:xfrm>
        </p:spPr>
        <p:txBody>
          <a:bodyPr/>
          <a:lstStyle>
            <a:lvl1pPr marL="457200" indent="-457200" algn="l">
              <a:buFont typeface="Arial" pitchFamily="34" charset="0"/>
              <a:buChar char="•"/>
              <a:defRPr/>
            </a:lvl1pPr>
            <a:lvl2pPr marL="457200" indent="0">
              <a:buNone/>
              <a:defRPr/>
            </a:lvl2pPr>
          </a:lstStyle>
          <a:p>
            <a:pPr lvl="0"/>
            <a:endParaRPr lang="fi-FI" dirty="0"/>
          </a:p>
        </p:txBody>
      </p:sp>
    </p:spTree>
    <p:extLst>
      <p:ext uri="{BB962C8B-B14F-4D97-AF65-F5344CB8AC3E}">
        <p14:creationId xmlns:p14="http://schemas.microsoft.com/office/powerpoint/2010/main" val="1496316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4EB343E-EDD0-4501-988B-9A386F4E06D4}" type="datetimeFigureOut">
              <a:rPr lang="fi-FI" smtClean="0"/>
              <a:pPr/>
              <a:t>8.3.2018</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F3910BCE-C936-43E6-9B11-F3CC9EFD4B40}" type="slidenum">
              <a:rPr lang="fi-FI" smtClean="0"/>
              <a:pPr/>
              <a:t>‹#›</a:t>
            </a:fld>
            <a:endParaRPr lang="fi-FI"/>
          </a:p>
        </p:txBody>
      </p:sp>
      <p:sp>
        <p:nvSpPr>
          <p:cNvPr id="6" name="Title"/>
          <p:cNvSpPr>
            <a:spLocks noGrp="1"/>
          </p:cNvSpPr>
          <p:nvPr>
            <p:ph type="title"/>
          </p:nvPr>
        </p:nvSpPr>
        <p:spPr>
          <a:xfrm>
            <a:off x="609600" y="332656"/>
            <a:ext cx="10972800" cy="720080"/>
          </a:xfrm>
        </p:spPr>
        <p:txBody>
          <a:bodyPr/>
          <a:lstStyle>
            <a:lvl1pPr algn="l">
              <a:defRPr/>
            </a:lvl1pPr>
          </a:lstStyle>
          <a:p>
            <a:endParaRPr lang="fi-FI" dirty="0"/>
          </a:p>
        </p:txBody>
      </p:sp>
      <p:sp>
        <p:nvSpPr>
          <p:cNvPr id="7" name="Text"/>
          <p:cNvSpPr>
            <a:spLocks noGrp="1"/>
          </p:cNvSpPr>
          <p:nvPr>
            <p:ph type="body" sz="quarter" idx="13"/>
          </p:nvPr>
        </p:nvSpPr>
        <p:spPr>
          <a:xfrm>
            <a:off x="609600" y="1125537"/>
            <a:ext cx="10972800" cy="540000"/>
          </a:xfrm>
        </p:spPr>
        <p:txBody>
          <a:bodyPr/>
          <a:lstStyle>
            <a:lvl1pPr marL="0" indent="0" algn="l">
              <a:buNone/>
              <a:defRPr baseline="0"/>
            </a:lvl1pPr>
          </a:lstStyle>
          <a:p>
            <a:pPr lvl="0"/>
            <a:endParaRPr lang="fi-FI" dirty="0"/>
          </a:p>
        </p:txBody>
      </p:sp>
      <p:sp>
        <p:nvSpPr>
          <p:cNvPr id="8" name="Chart"/>
          <p:cNvSpPr>
            <a:spLocks noGrp="1"/>
          </p:cNvSpPr>
          <p:nvPr>
            <p:ph type="chart" sz="quarter" idx="14" hasCustomPrompt="1"/>
          </p:nvPr>
        </p:nvSpPr>
        <p:spPr>
          <a:xfrm>
            <a:off x="609600" y="1773238"/>
            <a:ext cx="10972800" cy="4464050"/>
          </a:xfrm>
        </p:spPr>
        <p:txBody>
          <a:bodyPr/>
          <a:lstStyle>
            <a:lvl1pPr algn="l">
              <a:defRPr/>
            </a:lvl1pPr>
          </a:lstStyle>
          <a:p>
            <a:r>
              <a:rPr lang="en-US" dirty="0"/>
              <a:t> </a:t>
            </a:r>
            <a:endParaRPr lang="fi-FI" dirty="0"/>
          </a:p>
        </p:txBody>
      </p:sp>
    </p:spTree>
    <p:extLst>
      <p:ext uri="{BB962C8B-B14F-4D97-AF65-F5344CB8AC3E}">
        <p14:creationId xmlns:p14="http://schemas.microsoft.com/office/powerpoint/2010/main" val="2613744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4EB343E-EDD0-4501-988B-9A386F4E06D4}" type="datetimeFigureOut">
              <a:rPr lang="fi-FI" smtClean="0"/>
              <a:pPr/>
              <a:t>8.3.2018</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F3910BCE-C936-43E6-9B11-F3CC9EFD4B40}" type="slidenum">
              <a:rPr lang="fi-FI" smtClean="0"/>
              <a:pPr/>
              <a:t>‹#›</a:t>
            </a:fld>
            <a:endParaRPr lang="fi-FI"/>
          </a:p>
        </p:txBody>
      </p:sp>
      <p:sp>
        <p:nvSpPr>
          <p:cNvPr id="6" name="Title"/>
          <p:cNvSpPr>
            <a:spLocks noGrp="1"/>
          </p:cNvSpPr>
          <p:nvPr>
            <p:ph type="title"/>
          </p:nvPr>
        </p:nvSpPr>
        <p:spPr>
          <a:xfrm>
            <a:off x="609600" y="3780000"/>
            <a:ext cx="10972800" cy="1143000"/>
          </a:xfrm>
        </p:spPr>
        <p:txBody>
          <a:bodyPr/>
          <a:lstStyle>
            <a:lvl1pPr>
              <a:defRPr baseline="0"/>
            </a:lvl1pPr>
          </a:lstStyle>
          <a:p>
            <a:endParaRPr lang="fi-FI" dirty="0"/>
          </a:p>
        </p:txBody>
      </p:sp>
      <p:sp>
        <p:nvSpPr>
          <p:cNvPr id="8" name="Text"/>
          <p:cNvSpPr>
            <a:spLocks noGrp="1"/>
          </p:cNvSpPr>
          <p:nvPr>
            <p:ph type="body" sz="quarter" idx="13" hasCustomPrompt="1"/>
          </p:nvPr>
        </p:nvSpPr>
        <p:spPr>
          <a:xfrm>
            <a:off x="609600" y="5013177"/>
            <a:ext cx="10972800" cy="720725"/>
          </a:xfrm>
        </p:spPr>
        <p:txBody>
          <a:bodyPr/>
          <a:lstStyle>
            <a:lvl1pPr marL="0" indent="0" algn="r">
              <a:buNone/>
              <a:defRPr/>
            </a:lvl1pPr>
          </a:lstStyle>
          <a:p>
            <a:pPr lvl="0"/>
            <a:r>
              <a:rPr lang="en-US" dirty="0"/>
              <a:t> </a:t>
            </a:r>
            <a:endParaRPr lang="fi-FI" dirty="0"/>
          </a:p>
        </p:txBody>
      </p:sp>
    </p:spTree>
    <p:extLst>
      <p:ext uri="{BB962C8B-B14F-4D97-AF65-F5344CB8AC3E}">
        <p14:creationId xmlns:p14="http://schemas.microsoft.com/office/powerpoint/2010/main" val="972518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lainChart">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4EB343E-EDD0-4501-988B-9A386F4E06D4}" type="datetimeFigureOut">
              <a:rPr lang="fi-FI" smtClean="0"/>
              <a:pPr/>
              <a:t>8.3.2018</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F3910BCE-C936-43E6-9B11-F3CC9EFD4B40}" type="slidenum">
              <a:rPr lang="fi-FI" smtClean="0"/>
              <a:pPr/>
              <a:t>‹#›</a:t>
            </a:fld>
            <a:endParaRPr lang="fi-FI"/>
          </a:p>
        </p:txBody>
      </p:sp>
      <p:sp>
        <p:nvSpPr>
          <p:cNvPr id="7" name="Chart"/>
          <p:cNvSpPr>
            <a:spLocks noGrp="1"/>
          </p:cNvSpPr>
          <p:nvPr>
            <p:ph type="chart" sz="quarter" idx="13"/>
          </p:nvPr>
        </p:nvSpPr>
        <p:spPr>
          <a:xfrm>
            <a:off x="609600" y="457200"/>
            <a:ext cx="10972800" cy="5780112"/>
          </a:xfrm>
        </p:spPr>
        <p:txBody>
          <a:bodyPr/>
          <a:lstStyle/>
          <a:p>
            <a:endParaRPr lang="fi-FI"/>
          </a:p>
        </p:txBody>
      </p:sp>
    </p:spTree>
    <p:extLst>
      <p:ext uri="{BB962C8B-B14F-4D97-AF65-F5344CB8AC3E}">
        <p14:creationId xmlns:p14="http://schemas.microsoft.com/office/powerpoint/2010/main" val="2812192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4EB343E-EDD0-4501-988B-9A386F4E06D4}" type="datetimeFigureOut">
              <a:rPr lang="fi-FI" smtClean="0"/>
              <a:pPr/>
              <a:t>8.3.2018</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F3910BCE-C936-43E6-9B11-F3CC9EFD4B40}" type="slidenum">
              <a:rPr lang="fi-FI" smtClean="0"/>
              <a:pPr/>
              <a:t>‹#›</a:t>
            </a:fld>
            <a:endParaRPr lang="fi-FI"/>
          </a:p>
        </p:txBody>
      </p:sp>
      <p:sp>
        <p:nvSpPr>
          <p:cNvPr id="8" name="Table"/>
          <p:cNvSpPr>
            <a:spLocks noGrp="1"/>
          </p:cNvSpPr>
          <p:nvPr>
            <p:ph type="tbl" sz="quarter" idx="13"/>
          </p:nvPr>
        </p:nvSpPr>
        <p:spPr>
          <a:xfrm>
            <a:off x="609600" y="1772816"/>
            <a:ext cx="10972800" cy="4464496"/>
          </a:xfrm>
        </p:spPr>
        <p:txBody>
          <a:bodyPr/>
          <a:lstStyle/>
          <a:p>
            <a:endParaRPr lang="fi-FI"/>
          </a:p>
        </p:txBody>
      </p:sp>
      <p:sp>
        <p:nvSpPr>
          <p:cNvPr id="7" name="Title"/>
          <p:cNvSpPr>
            <a:spLocks noGrp="1"/>
          </p:cNvSpPr>
          <p:nvPr>
            <p:ph type="title"/>
          </p:nvPr>
        </p:nvSpPr>
        <p:spPr>
          <a:xfrm>
            <a:off x="609600" y="332656"/>
            <a:ext cx="10972800" cy="720080"/>
          </a:xfrm>
        </p:spPr>
        <p:txBody>
          <a:bodyPr/>
          <a:lstStyle>
            <a:lvl1pPr algn="l">
              <a:defRPr/>
            </a:lvl1pPr>
          </a:lstStyle>
          <a:p>
            <a:endParaRPr lang="fi-FI" dirty="0"/>
          </a:p>
        </p:txBody>
      </p:sp>
      <p:sp>
        <p:nvSpPr>
          <p:cNvPr id="9" name="Text"/>
          <p:cNvSpPr>
            <a:spLocks noGrp="1"/>
          </p:cNvSpPr>
          <p:nvPr>
            <p:ph type="body" sz="quarter" idx="14"/>
          </p:nvPr>
        </p:nvSpPr>
        <p:spPr>
          <a:xfrm>
            <a:off x="609600" y="1125537"/>
            <a:ext cx="10972800" cy="540000"/>
          </a:xfrm>
        </p:spPr>
        <p:txBody>
          <a:bodyPr/>
          <a:lstStyle>
            <a:lvl1pPr marL="0" indent="0" algn="l">
              <a:buNone/>
              <a:defRPr baseline="0"/>
            </a:lvl1pPr>
          </a:lstStyle>
          <a:p>
            <a:pPr lvl="0"/>
            <a:endParaRPr lang="fi-FI" dirty="0"/>
          </a:p>
        </p:txBody>
      </p:sp>
    </p:spTree>
    <p:extLst>
      <p:ext uri="{BB962C8B-B14F-4D97-AF65-F5344CB8AC3E}">
        <p14:creationId xmlns:p14="http://schemas.microsoft.com/office/powerpoint/2010/main" val="2845767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4EB343E-EDD0-4501-988B-9A386F4E06D4}" type="datetimeFigureOut">
              <a:rPr lang="fi-FI" smtClean="0"/>
              <a:pPr/>
              <a:t>8.3.2018</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F3910BCE-C936-43E6-9B11-F3CC9EFD4B40}" type="slidenum">
              <a:rPr lang="fi-FI" smtClean="0"/>
              <a:pPr/>
              <a:t>‹#›</a:t>
            </a:fld>
            <a:endParaRPr lang="fi-FI"/>
          </a:p>
        </p:txBody>
      </p:sp>
    </p:spTree>
    <p:extLst>
      <p:ext uri="{BB962C8B-B14F-4D97-AF65-F5344CB8AC3E}">
        <p14:creationId xmlns:p14="http://schemas.microsoft.com/office/powerpoint/2010/main" val="308482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rror">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4EB343E-EDD0-4501-988B-9A386F4E06D4}" type="datetimeFigureOut">
              <a:rPr lang="fi-FI" smtClean="0"/>
              <a:pPr/>
              <a:t>8.3.2018</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F3910BCE-C936-43E6-9B11-F3CC9EFD4B40}" type="slidenum">
              <a:rPr lang="fi-FI" smtClean="0"/>
              <a:pPr/>
              <a:t>‹#›</a:t>
            </a:fld>
            <a:endParaRPr lang="fi-FI"/>
          </a:p>
        </p:txBody>
      </p:sp>
      <p:sp>
        <p:nvSpPr>
          <p:cNvPr id="6" name="Title"/>
          <p:cNvSpPr>
            <a:spLocks noGrp="1"/>
          </p:cNvSpPr>
          <p:nvPr>
            <p:ph type="title"/>
          </p:nvPr>
        </p:nvSpPr>
        <p:spPr>
          <a:xfrm>
            <a:off x="609600" y="1800000"/>
            <a:ext cx="10972800" cy="2277072"/>
          </a:xfrm>
          <a:prstGeom prst="rect">
            <a:avLst/>
          </a:prstGeom>
        </p:spPr>
        <p:txBody>
          <a:bodyPr vert="horz" lIns="91440" tIns="45720" rIns="91440" bIns="45720" rtlCol="0" anchor="ctr">
            <a:normAutofit/>
          </a:bodyPr>
          <a:lstStyle>
            <a:lvl1pPr algn="ctr">
              <a:defRPr/>
            </a:lvl1pPr>
          </a:lstStyle>
          <a:p>
            <a:endParaRPr lang="fi-FI" dirty="0"/>
          </a:p>
        </p:txBody>
      </p:sp>
    </p:spTree>
    <p:extLst>
      <p:ext uri="{BB962C8B-B14F-4D97-AF65-F5344CB8AC3E}">
        <p14:creationId xmlns:p14="http://schemas.microsoft.com/office/powerpoint/2010/main" val="2363600619"/>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cNvSpPr>
            <a:spLocks noGrp="1"/>
          </p:cNvSpPr>
          <p:nvPr>
            <p:ph type="title"/>
          </p:nvPr>
        </p:nvSpPr>
        <p:spPr>
          <a:xfrm>
            <a:off x="609600" y="1800000"/>
            <a:ext cx="10972800" cy="1143000"/>
          </a:xfrm>
          <a:prstGeom prst="rect">
            <a:avLst/>
          </a:prstGeom>
        </p:spPr>
        <p:txBody>
          <a:bodyPr vert="horz" lIns="91440" tIns="45720" rIns="91440" bIns="45720" rtlCol="0" anchor="ctr">
            <a:normAutofit/>
          </a:bodyPr>
          <a:lstStyle/>
          <a:p>
            <a:endParaRPr lang="fi-FI" dirty="0"/>
          </a:p>
        </p:txBody>
      </p:sp>
      <p:sp>
        <p:nvSpPr>
          <p:cNvPr id="3" name="Text"/>
          <p:cNvSpPr>
            <a:spLocks noGrp="1"/>
          </p:cNvSpPr>
          <p:nvPr>
            <p:ph type="body" idx="1"/>
          </p:nvPr>
        </p:nvSpPr>
        <p:spPr>
          <a:xfrm>
            <a:off x="609600" y="3060000"/>
            <a:ext cx="10972800" cy="1620000"/>
          </a:xfrm>
          <a:prstGeom prst="rect">
            <a:avLst/>
          </a:prstGeom>
        </p:spPr>
        <p:txBody>
          <a:bodyPr vert="horz" lIns="91440" tIns="45720" rIns="91440" bIns="45720" rtlCol="0">
            <a:normAutofit/>
          </a:bodyPr>
          <a:lstStyle/>
          <a:p>
            <a:pPr lvl="0"/>
            <a:r>
              <a:rPr lang="en-US" dirty="0"/>
              <a:t> </a:t>
            </a:r>
            <a:endParaRPr lang="fi-FI" dirty="0"/>
          </a:p>
        </p:txBody>
      </p:sp>
      <p:sp>
        <p:nvSpPr>
          <p:cNvPr id="4" name="Date"/>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EB343E-EDD0-4501-988B-9A386F4E06D4}" type="datetimeFigureOut">
              <a:rPr lang="fi-FI" smtClean="0"/>
              <a:pPr/>
              <a:t>8.3.2018</a:t>
            </a:fld>
            <a:endParaRPr lang="fi-FI"/>
          </a:p>
        </p:txBody>
      </p:sp>
      <p:sp>
        <p:nvSpPr>
          <p:cNvPr id="5" name="Foote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910BCE-C936-43E6-9B11-F3CC9EFD4B40}" type="slidenum">
              <a:rPr lang="fi-FI" smtClean="0"/>
              <a:pPr/>
              <a:t>‹#›</a:t>
            </a:fld>
            <a:endParaRPr lang="fi-FI"/>
          </a:p>
        </p:txBody>
      </p:sp>
    </p:spTree>
    <p:extLst>
      <p:ext uri="{BB962C8B-B14F-4D97-AF65-F5344CB8AC3E}">
        <p14:creationId xmlns:p14="http://schemas.microsoft.com/office/powerpoint/2010/main" val="660952264"/>
      </p:ext>
    </p:extLst>
  </p:cSld>
  <p:clrMap bg1="lt1" tx1="dk1" bg2="lt2" tx2="dk2" accent1="accent1" accent2="accent2" accent3="accent3" accent4="accent4" accent5="accent5" accent6="accent6" hlink="hlink" folHlink="folHlink"/>
  <p:sldLayoutIdLst>
    <p:sldLayoutId id="2147483658" r:id="rId1"/>
    <p:sldLayoutId id="2147483661" r:id="rId2"/>
    <p:sldLayoutId id="2147483654" r:id="rId3"/>
    <p:sldLayoutId id="2147483660" r:id="rId4"/>
    <p:sldLayoutId id="2147483651" r:id="rId5"/>
    <p:sldLayoutId id="2147483657" r:id="rId6"/>
    <p:sldLayoutId id="2147483652" r:id="rId7"/>
    <p:sldLayoutId id="2147483655" r:id="rId8"/>
    <p:sldLayoutId id="2147483656" r:id="rId9"/>
    <p:sldLayoutId id="2147483659" r:id="rId10"/>
    <p:sldLayoutId id="2147483653" r:id="rId11"/>
  </p:sldLayoutIdLst>
  <p:txStyles>
    <p:titleStyle>
      <a:lvl1pPr algn="r" defTabSz="914400" rtl="0" eaLnBrk="1" latinLnBrk="0" hangingPunct="1">
        <a:spcBef>
          <a:spcPct val="0"/>
        </a:spcBef>
        <a:buNone/>
        <a:defRPr sz="4400" kern="1200">
          <a:solidFill>
            <a:schemeClr val="tx1"/>
          </a:solidFill>
          <a:latin typeface="+mj-lt"/>
          <a:ea typeface="+mj-ea"/>
          <a:cs typeface="+mj-cs"/>
        </a:defRPr>
      </a:lvl1pPr>
    </p:titleStyle>
    <p:bodyStyle>
      <a:lvl1pPr marL="0" indent="0" algn="r" defTabSz="914400" rtl="0" eaLnBrk="1" latinLnBrk="0" hangingPunct="1">
        <a:spcBef>
          <a:spcPct val="20000"/>
        </a:spcBef>
        <a:buFont typeface="Arial" pitchFamily="34" charset="0"/>
        <a:buNone/>
        <a:defRPr sz="320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xml" Type="http://schemas.openxmlformats.org/officeDocument/2006/relationships/chart"/></Relationships>
</file>

<file path=ppt/slides/_rels/slide3.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xml" Type="http://schemas.openxmlformats.org/officeDocument/2006/relationships/chart"/></Relationships>
</file>

<file path=ppt/slides/_rels/slide4.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xml" Type="http://schemas.openxmlformats.org/officeDocument/2006/relationships/chart"/></Relationships>
</file>

<file path=ppt/slides/_rels/slide5.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xml" Type="http://schemas.openxmlformats.org/officeDocument/2006/relationships/chart"/></Relationships>
</file>

<file path=ppt/slides/_rels/slide6.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5.xml" Type="http://schemas.openxmlformats.org/officeDocument/2006/relationships/chart"/></Relationships>
</file>

<file path=ppt/slides/_rels/slide7.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6.xml" Type="http://schemas.openxmlformats.org/officeDocument/2006/relationships/chart"/></Relationships>
</file>

<file path=ppt/slides/_rels/slide8.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7.xml" Type="http://schemas.openxmlformats.org/officeDocument/2006/relationships/chart"/></Relationships>
</file>

<file path=ppt/slides/_rels/slide9.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8.xml" Type="http://schemas.openxmlformats.org/officeDocument/2006/relationships/chart"/></Relationships>
</file>

<file path=ppt/slides/_rels/slide10.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9.xml" Type="http://schemas.openxmlformats.org/officeDocument/2006/relationships/chart"/></Relationships>
</file>

<file path=ppt/slides/_rels/slide11.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0.xml" Type="http://schemas.openxmlformats.org/officeDocument/2006/relationships/chart"/></Relationships>
</file>

<file path=ppt/slides/_rels/slide12.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1.xml" Type="http://schemas.openxmlformats.org/officeDocument/2006/relationships/chart"/></Relationships>
</file>

<file path=ppt/slides/_rels/slide13.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2.xml" Type="http://schemas.openxmlformats.org/officeDocument/2006/relationships/chart"/></Relationships>
</file>

<file path=ppt/slides/_rels/slide14.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3.xml" Type="http://schemas.openxmlformats.org/officeDocument/2006/relationships/chart"/></Relationships>
</file>

<file path=ppt/slides/_rels/slide15.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4.xml" Type="http://schemas.openxmlformats.org/officeDocument/2006/relationships/chart"/></Relationships>
</file>

<file path=ppt/slides/_rels/slide16.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5.xml" Type="http://schemas.openxmlformats.org/officeDocument/2006/relationships/chart"/></Relationships>
</file>

<file path=ppt/slides/_rels/slide17.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6.xml" Type="http://schemas.openxmlformats.org/officeDocument/2006/relationships/chart"/></Relationships>
</file>

<file path=ppt/slides/_rels/slide18.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7.xml" Type="http://schemas.openxmlformats.org/officeDocument/2006/relationships/chart"/></Relationships>
</file>

<file path=ppt/slides/_rels/slide19.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8.xml" Type="http://schemas.openxmlformats.org/officeDocument/2006/relationships/chart"/></Relationships>
</file>

<file path=ppt/slides/_rels/slide20.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9.xml" Type="http://schemas.openxmlformats.org/officeDocument/2006/relationships/chart"/></Relationships>
</file>

<file path=ppt/slides/_rels/slide21.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0.xml" Type="http://schemas.openxmlformats.org/officeDocument/2006/relationships/chart"/></Relationships>
</file>

<file path=ppt/slides/_rels/slide22.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1.xml" Type="http://schemas.openxmlformats.org/officeDocument/2006/relationships/chart"/></Relationships>
</file>

<file path=ppt/slides/_rels/slide23.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2.xml" Type="http://schemas.openxmlformats.org/officeDocument/2006/relationships/chart"/></Relationships>
</file>

<file path=ppt/slides/_rels/slide24.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3.xml" Type="http://schemas.openxmlformats.org/officeDocument/2006/relationships/chart"/></Relationships>
</file>

<file path=ppt/slides/_rels/slide25.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4.xml" Type="http://schemas.openxmlformats.org/officeDocument/2006/relationships/chart"/></Relationships>
</file>

<file path=ppt/slides/_rels/slide26.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5.xml" Type="http://schemas.openxmlformats.org/officeDocument/2006/relationships/chart"/></Relationships>
</file>

<file path=ppt/slides/_rels/slide27.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6.xml" Type="http://schemas.openxmlformats.org/officeDocument/2006/relationships/chart"/></Relationships>
</file>

<file path=ppt/slides/_rels/slide28.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7.xml" Type="http://schemas.openxmlformats.org/officeDocument/2006/relationships/chart"/></Relationships>
</file>

<file path=ppt/slides/_rels/slide29.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8.xml" Type="http://schemas.openxmlformats.org/officeDocument/2006/relationships/chart"/></Relationships>
</file>

<file path=ppt/slides/_rels/slide30.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9.xml" Type="http://schemas.openxmlformats.org/officeDocument/2006/relationships/chart"/></Relationships>
</file>

<file path=ppt/slides/_rels/slide31.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0.xml" Type="http://schemas.openxmlformats.org/officeDocument/2006/relationships/chart"/></Relationships>
</file>

<file path=ppt/slides/_rels/slide32.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1.xml" Type="http://schemas.openxmlformats.org/officeDocument/2006/relationships/chart"/></Relationships>
</file>

<file path=ppt/slides/_rels/slide33.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2.xml" Type="http://schemas.openxmlformats.org/officeDocument/2006/relationships/chart"/></Relationships>
</file>

<file path=ppt/slides/_rels/slide34.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3.xml" Type="http://schemas.openxmlformats.org/officeDocument/2006/relationships/chart"/></Relationships>
</file>

<file path=ppt/slides/_rels/slide35.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4.xml" Type="http://schemas.openxmlformats.org/officeDocument/2006/relationships/chart"/></Relationships>
</file>

<file path=ppt/slides/_rels/slide36.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5.xml" Type="http://schemas.openxmlformats.org/officeDocument/2006/relationships/chart"/></Relationships>
</file>

<file path=ppt/slides/_rels/slide37.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6.xml" Type="http://schemas.openxmlformats.org/officeDocument/2006/relationships/chart"/></Relationships>
</file>

<file path=ppt/slides/_rels/slide38.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7.xml" Type="http://schemas.openxmlformats.org/officeDocument/2006/relationships/chart"/></Relationships>
</file>

<file path=ppt/slides/_rels/slide39.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8.xml" Type="http://schemas.openxmlformats.org/officeDocument/2006/relationships/chart"/></Relationships>
</file>

<file path=ppt/slides/_rels/slide40.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9.xml" Type="http://schemas.openxmlformats.org/officeDocument/2006/relationships/chart"/></Relationships>
</file>

<file path=ppt/slides/_rels/slide41.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0.xml" Type="http://schemas.openxmlformats.org/officeDocument/2006/relationships/chart"/></Relationships>
</file>

<file path=ppt/slides/_rels/slide42.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1.xml" Type="http://schemas.openxmlformats.org/officeDocument/2006/relationships/chart"/></Relationships>
</file>

<file path=ppt/slides/_rels/slide43.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2.xml" Type="http://schemas.openxmlformats.org/officeDocument/2006/relationships/chart"/></Relationships>
</file>

<file path=ppt/slides/_rels/slide44.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3.xml" Type="http://schemas.openxmlformats.org/officeDocument/2006/relationships/chart"/></Relationships>
</file>

<file path=ppt/slides/_rels/slide45.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4.xml" Type="http://schemas.openxmlformats.org/officeDocument/2006/relationships/chart"/></Relationships>
</file>

<file path=ppt/slides/_rels/slide46.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5.xml" Type="http://schemas.openxmlformats.org/officeDocument/2006/relationships/chart"/></Relationships>
</file>

<file path=ppt/slides/_rels/slide47.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6.xml" Type="http://schemas.openxmlformats.org/officeDocument/2006/relationships/chart"/></Relationships>
</file>

<file path=ppt/slides/_rels/slide48.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7.xml" Type="http://schemas.openxmlformats.org/officeDocument/2006/relationships/chart"/></Relationships>
</file>

<file path=ppt/slides/_rels/slide49.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8.xml" Type="http://schemas.openxmlformats.org/officeDocument/2006/relationships/chart"/></Relationships>
</file>

<file path=ppt/slides/_rels/slide50.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9.xml" Type="http://schemas.openxmlformats.org/officeDocument/2006/relationships/chart"/></Relationships>
</file>

<file path=ppt/slides/_rels/slide51.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50.xml" Type="http://schemas.openxmlformats.org/officeDocument/2006/relationships/chart"/></Relationships>
</file>

<file path=ppt/slides/_rels/slide52.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51.xml" Type="http://schemas.openxmlformats.org/officeDocument/2006/relationships/chart"/></Relationships>
</file>

<file path=ppt/slides/_rels/slide53.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52.xml" Type="http://schemas.openxmlformats.org/officeDocument/2006/relationships/chart"/></Relationships>
</file>

<file path=ppt/slides/_rels/slide54.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53.xml" Type="http://schemas.openxmlformats.org/officeDocument/2006/relationships/chart"/></Relationships>
</file>

<file path=ppt/slides/_rels/slide55.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54.xml" Type="http://schemas.openxmlformats.org/officeDocument/2006/relationships/chart"/></Relationships>
</file>

<file path=ppt/slides/_rels/slide56.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55.xml" Type="http://schemas.openxmlformats.org/officeDocument/2006/relationships/chart"/></Relationships>
</file>

<file path=ppt/slides/_rels/slide57.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56.xml" Type="http://schemas.openxmlformats.org/officeDocument/2006/relationships/chart"/></Relationships>
</file>

<file path=ppt/slides/_rels/slide58.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57.xml" Type="http://schemas.openxmlformats.org/officeDocument/2006/relationships/chart"/></Relationships>
</file>

<file path=ppt/slides/_rels/slide59.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58.xml" Type="http://schemas.openxmlformats.org/officeDocument/2006/relationships/chart"/></Relationships>
</file>

<file path=ppt/slides/_rels/slide60.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59.xml" Type="http://schemas.openxmlformats.org/officeDocument/2006/relationships/chart"/></Relationships>
</file>

<file path=ppt/slides/_rels/slide61.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60.xml" Type="http://schemas.openxmlformats.org/officeDocument/2006/relationships/chart"/></Relationships>
</file>

<file path=ppt/slides/_rels/slide62.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61.xml" Type="http://schemas.openxmlformats.org/officeDocument/2006/relationships/chart"/></Relationships>
</file>

<file path=ppt/slides/_rels/slide63.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62.xml" Type="http://schemas.openxmlformats.org/officeDocument/2006/relationships/chart"/></Relationships>
</file>

<file path=ppt/slides/_rels/slide64.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63.xml" Type="http://schemas.openxmlformats.org/officeDocument/2006/relationships/chart"/></Relationships>
</file>

<file path=ppt/slides/_rels/slide65.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64.xml" Type="http://schemas.openxmlformats.org/officeDocument/2006/relationships/chart"/></Relationships>
</file>

<file path=ppt/slides/_rels/slide66.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67.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68.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65.xml" Type="http://schemas.openxmlformats.org/officeDocument/2006/relationships/chart"/></Relationships>
</file>

<file path=ppt/slides/_rels/slide69.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66.xml" Type="http://schemas.openxmlformats.org/officeDocument/2006/relationships/chart"/></Relationships>
</file>

<file path=ppt/slides/_rels/slide70.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67.xml" Type="http://schemas.openxmlformats.org/officeDocument/2006/relationships/chart"/></Relationships>
</file>

<file path=ppt/slides/_rels/slide71.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68.xml" Type="http://schemas.openxmlformats.org/officeDocument/2006/relationships/chart"/></Relationships>
</file>

<file path=ppt/slides/_rels/slide72.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69.xml" Type="http://schemas.openxmlformats.org/officeDocument/2006/relationships/chart"/></Relationships>
</file>

<file path=ppt/slides/_rels/slide73.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70.xml" Type="http://schemas.openxmlformats.org/officeDocument/2006/relationships/chart"/></Relationships>
</file>

<file path=ppt/slides/_rels/slide74.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71.xml" Type="http://schemas.openxmlformats.org/officeDocument/2006/relationships/chart"/></Relationships>
</file>

<file path=ppt/slides/_rels/slide75.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72.xml" Type="http://schemas.openxmlformats.org/officeDocument/2006/relationships/chart"/></Relationships>
</file>

<file path=ppt/slides/_rels/slide76.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73.xml" Type="http://schemas.openxmlformats.org/officeDocument/2006/relationships/chart"/></Relationships>
</file>

<file path=ppt/slides/_rels/slide77.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74.xml" Type="http://schemas.openxmlformats.org/officeDocument/2006/relationships/chart"/></Relationships>
</file>

<file path=ppt/slides/_rels/slide7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6" name="Title"/>
          <p:cNvSpPr>
            <a:spLocks noGrp="1"/>
          </p:cNvSpPr>
          <p:nvPr>
            <p:ph type="title"/>
          </p:nvPr>
        </p:nvSpPr>
        <p:spPr>
          <a:xfrm>
            <a:off x="609600" y="1800000"/>
            <a:ext cx="10972800" cy="1143000"/>
          </a:xfrm>
          <a:prstGeom prst="rect">
            <a:avLst/>
          </a:prstGeom>
        </p:spPr>
        <p:txBody>
          <a:bodyPr vert="horz" lIns="91440" tIns="45720" rIns="91440" bIns="45720" rtlCol="0" anchor="ctr">
            <a:normAutofit/>
          </a:bodyPr>
          <a:lstStyle>
            <a:lvl1pPr>
              <a:defRPr/>
            </a:lvl1pPr>
          </a:lstStyle>
          <a:p>
            <a:pPr algn="r"/>
            <a:r>
              <a:rPr lang="en-US" sz="2400" b="true">
                <a:solidFill>
                  <a:srgbClr val="000000"/>
                </a:solidFill>
                <a:latin typeface="Arial"/>
              </a:rPr>
              <a:t>1716. Oman seuran analyysi</a:t>
            </a:r>
          </a:p>
        </p:txBody>
      </p:sp>
      <p:sp xmlns:r="http://schemas.openxmlformats.org/officeDocument/2006/relationships">
        <p:nvSpPr>
          <p:cNvPr id="8" name="Text"/>
          <p:cNvSpPr>
            <a:spLocks noGrp="1"/>
          </p:cNvSpPr>
          <p:nvPr>
            <p:ph type="body" sz="quarter" idx="13"/>
          </p:nvPr>
        </p:nvSpPr>
        <p:spPr>
          <a:xfrm>
            <a:off x="609600" y="3059999"/>
            <a:ext cx="10972800" cy="1620000"/>
          </a:xfrm>
        </p:spPr>
        <p:txBody>
          <a:bodyPr>
            <a:normAutofit/>
          </a:bodyPr>
          <a:lstStyle/>
          <a:p>
            <a:pPr algn="r"/>
            <a:r>
              <a:rPr lang="en-US" sz="1200" b="false">
                <a:solidFill>
                  <a:srgbClr val="000000"/>
                </a:solidFill>
                <a:latin typeface="Arial"/>
              </a:rPr>
              <a:t>1/20/26</a:t>
            </a:r>
          </a:p>
        </p:txBody>
      </p:sp>
    </p:spTree>
  </p:cSld>
  <p:clrMapOvr>
    <a:masterClrMapping/>
  </p:clrMapOvr>
</p:sld>
</file>

<file path=ppt/slides/slide2.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Perustietoa seurasta, jota analysoit vastauksissasi - Seura on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3.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Perustietoa seurasta, jota analysoit vastauksissasi - Laji</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4.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Perustietoa seurasta, jota analysoit vastauksissasi - Seurassa on jäseniä</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5.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Perustietoa seurasta, jota analysoit vastauksissasi - Seuran toiminta-alue</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6.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Perustietoa seurasta, jota analysoit vastauksissasi - Onko seuranne Tähtiseura?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7.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Sinun roolisi seurassa - Olen ollut seuran toiminnassa mukana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8.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Sinun roolisi seurassa - Toimin seurassa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9.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Sinun roolisi seurassa - Roolini seurassa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10.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arvot ohjaavat toimintaamme.</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11.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toiminnan visio on innostava.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12.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toiminnalla on selkeät tavoitteet.</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13.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toiminta on hyvin organisoitua.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14.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eri toimijoiden työnjako on selkeä.</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15.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lnSpcReduction="20000" fontScale="90773"/>
          </a:bodyPr>
          <a:lstStyle>
            <a:lvl1pPr algn="l">
              <a:defRPr/>
            </a:lvl1pPr>
          </a:lstStyle>
          <a:p>
            <a:r>
              <a:rPr lang="en-US" sz="1600" b="true">
                <a:solidFill>
                  <a:srgbClr val="000000"/>
                </a:solidFill>
                <a:latin typeface="Arial"/>
              </a:rPr>
              <a:t>Kaikilla on yhdenvertainen mahdollisuus osallistua ja vaikuttaa seuran toimintaan riippumatta mm. sukupuolesta, etnisestä taustasta, vammasta, seksuaalisesta suuntautumisesta tai taloudellisesta tilanteesta.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16.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Seurassa tuetaan nuorten osallisuutta ja vaikutusmahdollisuuksia.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17.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 kehittää ja uudistaa toimintaa säännöllisesti.</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18.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hallitus toimii hyvin.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19.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Hallinnon päätöksenteko on avointa.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20.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talous on hyvin hoidettu.</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21.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eri ryhmät/joukkueet hoitavat taloutta seuran yhteisten periaatteiden mukaisesti.</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22.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 hoitaa työnantajavelvoitteet mallikkaasti.</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23.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sisäinen viestintä toimii hyvin.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24.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ulkoinen viestintä on hoidettu hyvin.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25.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viestintä on läpinäkyvää ja ajantasaista.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26.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viestintä on innostavaa ja vuorovaikutteista.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27.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viestinnässä huomioidaan tasapuolisesti eri kohderyhmät.</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28.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viestinnässä tuodaan esille toimintaa ja toimijoita laaja-alaisesti.</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29.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Seuralla on selkeät nettisivut.</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30.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 markkinoi aktiivisesti toimintaa uusille kohderyhmille.</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31.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Seurassa rekrytoidaan aktiivisesti uusia tekijöitä.</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32.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Uusien ihmisten on helppo tulla seuraan.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33.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uudet toimijat perehdytetään hyvin uusiin tehtäviin.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34.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Seurassa kiitetään ja palkitaan tasapuolisesti osallistujia ja toimijoita.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35.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ohjaajat ja valmentajat ovat hyvin koulutettuja.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36.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 tukee hyvin eri toimijoiden osaamisen kehittymistä.</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37.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Omat tehtäväni seurassa ovat mielekkäitä.</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38.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Minulla on sopiva määrä tehtäviä seurassa.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39.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Olen tyytyväinen tekemästäni työstä seuralta saamaani korvaukseen/ huomiointiin.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40.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Seurassa on kannustava ilmapiiri.</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41.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Seurassa on hyvä yhteishenki.</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42.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Seurassa järjestetään riittävästi yhteisöllisyyttä vahvistavia tapahtumia (juhlia, yhteisiä kohtaamisia…).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43.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joukkueiden/ryhmien välinen yhteistyö toimii hyvin.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44.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ilmapiiri mahdollistaa vaikeiden asioiden esille tuomisen.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45.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Seuralla on toimintatapa vaikeiden asioiden / epäasiallisen käytöksen käsittelyyn.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46.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Olen ylpeä seurastamme.</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47.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Osallistumis-/toimintamaksut ovat kohtuulliset.</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48.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lnSpcReduction="20000" fontScale="97363"/>
          </a:bodyPr>
          <a:lstStyle>
            <a:lvl1pPr algn="l">
              <a:defRPr/>
            </a:lvl1pPr>
          </a:lstStyle>
          <a:p>
            <a:r>
              <a:rPr lang="en-US" sz="1600" b="true">
                <a:solidFill>
                  <a:srgbClr val="000000"/>
                </a:solidFill>
                <a:latin typeface="Arial"/>
              </a:rPr>
              <a:t>Seuralla/joukkueella/ ryhmällä on sopivasti yhteisiä varainkeruuoperaatioita (esim. Tuotemyyntiä, arpojen myyntiä, ilmoitusten myyntiä...).</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49.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Seuralla/joukkueella/ ryhmällä on sopiva määrä talkoita.</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50.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lnSpcReduction="20000" fontScale="97363"/>
          </a:bodyPr>
          <a:lstStyle>
            <a:lvl1pPr algn="l">
              <a:defRPr/>
            </a:lvl1pPr>
          </a:lstStyle>
          <a:p>
            <a:r>
              <a:rPr lang="en-US" sz="1600" b="true">
                <a:solidFill>
                  <a:srgbClr val="000000"/>
                </a:solidFill>
                <a:latin typeface="Arial"/>
              </a:rPr>
              <a:t>Seuralla on toimintamalli liikenteen aiheuttamien päästöjen vähentämiseksi, esim. suositus kimppakyytien sopimiseen.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51.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lnSpcReduction="20000" fontScale="97363"/>
          </a:bodyPr>
          <a:lstStyle>
            <a:lvl1pPr algn="l">
              <a:defRPr/>
            </a:lvl1pPr>
          </a:lstStyle>
          <a:p>
            <a:r>
              <a:rPr lang="en-US" sz="1600" b="true">
                <a:solidFill>
                  <a:srgbClr val="000000"/>
                </a:solidFill>
                <a:latin typeface="Arial"/>
              </a:rPr>
              <a:t>Seuran tapahtumajärjestelyissä huomioidaan ympäristöasiat (yleisön ja osallistujien kulkutavat, tarjoilujen ekologisuus, materiaalien uudelleenkäyttö, jätteiden lajittelu, jne.)</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52.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Seurassa ohjeistetaan varusteiden huoltamiseen ja kierrättämiseen.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53.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Seuralla on laadukkaat toimintaolosuhteet.</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54.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Seuralla on riittävät olosuhteet toimintaan.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55.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käyttämät olosuhteet ovat turvalliset.</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56.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olosuhteet ovat tehokkaassa käytössä.</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57.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Seuran tulisi olla aktiivisempi olosuhdeasioiden kehittämisessä.</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58.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Lasten toimintaan (alle 13 v.)</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59.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Nuorten kilpailutoimintaan (13-19 v.)</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60.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Nuorten harrasteurheiluun (13-19 v.)</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61.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Huippu-urheiluun</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62.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Aikuisten harrasteliikuntaan (19-64 v.)</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63.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Aikuisten kilpaurheiluun (19-64 v.)</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64.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Iäkkäiden liikuntaan (yli 65 v.)</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65.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1600" b="true">
                <a:solidFill>
                  <a:srgbClr val="000000"/>
                </a:solidFill>
                <a:latin typeface="Arial"/>
              </a:rPr>
              <a:t>Iäkkäiden kilpaurheiluun (yli 65 v.)</a:t>
            </a:r>
          </a:p>
        </p:txBody>
      </p:sp>
      <p:sp>
        <p:nvSpPr>
          <p:cNvPr id="7" name="Text"/>
          <p:cNvSpPr>
            <a:spLocks noGrp="1"/>
          </p:cNvSpPr>
          <p:nvPr>
            <p:ph type="body" sz="quarter" idx="13"/>
          </p:nvPr>
        </p:nvSpPr>
        <p:spPr>
          <a:xfrm>
            <a:off x="609600" y="1125537"/>
            <a:ext cx="10972800" cy="540000"/>
          </a:xfrm>
        </p:spPr>
        <p:txBody>
          <a:bodyPr>
            <a:normAutofit/>
          </a:bodyPr>
          <a:lstStyle>
            <a:lvl1pPr marL="0" indent="0" algn="l">
              <a:buNone/>
              <a:defRPr baseline="0"/>
            </a:lvl1pPr>
          </a:lstStyle>
          <a:p>
            <a:r>
              <a:rPr lang="en-US" sz="1200" b="false">
                <a:solidFill>
                  <a:srgbClr val="000000"/>
                </a:solidFill>
                <a:latin typeface="Arial"/>
              </a:rPr>
              <a:t>(1 = Täysin eri mieltä, 4 = Täysin samaa mieltä)</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6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7" name="Title"/>
          <p:cNvSpPr>
            <a:spLocks noGrp="1"/>
          </p:cNvSpPr>
          <p:nvPr>
            <p:ph type="title"/>
          </p:nvPr>
        </p:nvSpPr>
        <p:spPr>
          <a:xfrm>
            <a:off x="609600" y="332656"/>
            <a:ext cx="10972800" cy="1143000"/>
          </a:xfrm>
        </p:spPr>
        <p:txBody>
          <a:bodyPr>
            <a:normAutofit/>
          </a:bodyPr>
          <a:lstStyle>
            <a:lvl1pPr algn="l">
              <a:defRPr/>
            </a:lvl1pPr>
          </a:lstStyle>
          <a:p>
            <a:r>
              <a:rPr lang="en-US" sz="1600" b="true">
                <a:solidFill>
                  <a:srgbClr val="000000"/>
                </a:solidFill>
                <a:latin typeface="Arial"/>
              </a:rPr>
              <a:t>Mihin suuntaan näet, että seuraa tulisi tulevaisuudessa kehittää? (Kaikki vastaajat)</a:t>
            </a:r>
          </a:p>
        </p:txBody>
      </p:sp>
      <p:sp xmlns:r="http://schemas.openxmlformats.org/officeDocument/2006/relationships">
        <p:nvSpPr>
          <p:cNvPr id="8" name="Content"/>
          <p:cNvSpPr>
            <a:spLocks noGrp="1"/>
          </p:cNvSpPr>
          <p:nvPr>
            <p:ph sz="quarter" idx="13"/>
          </p:nvPr>
        </p:nvSpPr>
        <p:spPr>
          <a:xfrm>
            <a:off x="609600" y="1557338"/>
            <a:ext cx="10972800" cy="4679974"/>
          </a:xfrm>
        </p:spPr>
        <p:txBody>
          <a:bodyPr>
            <a:normAutofit lnSpcReduction="20000" fontScale="90000"/>
          </a:bodyPr>
          <a:lstStyle>
            <a:lvl1pPr marL="457200" indent="-457200" algn="l">
              <a:buFont typeface="Arial" pitchFamily="34" charset="0"/>
              <a:buChar char="•"/>
              <a:defRPr/>
            </a:lvl1pPr>
            <a:lvl2pPr marL="457200" indent="0">
              <a:buNone/>
              <a:defRPr/>
            </a:lvl2pPr>
          </a:lstStyle>
          <a:p>
            <a:r>
              <a:rPr lang="en-US" sz="1200" b="false">
                <a:solidFill>
                  <a:srgbClr val="000000"/>
                </a:solidFill>
                <a:latin typeface="Arial"/>
              </a:rPr>
              <a:t>Uusien olosuhteiden hankintaan.</a:t>
            </a:r>
            <a:br>
              <a:rPr lang="en-US" sz="1200" b="false">
                <a:solidFill>
                  <a:srgbClr val="000000"/>
                </a:solidFill>
                <a:latin typeface="Arial"/>
              </a:rPr>
            </a:br>
            <a:r>
              <a:rPr lang="en-US" sz="1200" b="false">
                <a:solidFill>
                  <a:srgbClr val="000000"/>
                </a:solidFill>
                <a:latin typeface="Arial"/>
              </a:rPr>
              <a:t>Kehittää visiota ja missiota ja kuulla jäsenistöä enemmän näiden suunnittelussa.</a:t>
            </a:r>
          </a:p>
          <a:p>
            <a:pPr>
              <a:spcBef>
                <a:spcPct val="90000"/>
              </a:spcBef>
            </a:pPr>
            <a:r>
              <a:rPr lang="en-US" sz="1200" b="false">
                <a:solidFill>
                  <a:srgbClr val="000000"/>
                </a:solidFill>
                <a:latin typeface="Arial"/>
              </a:rPr>
              <a:t>Lisää tiloja tarvitaan seuralle</a:t>
            </a:r>
          </a:p>
          <a:p>
            <a:pPr>
              <a:spcBef>
                <a:spcPct val="90000"/>
              </a:spcBef>
            </a:pPr>
            <a:r>
              <a:rPr lang="en-US" sz="1200" b="false">
                <a:solidFill>
                  <a:srgbClr val="000000"/>
                </a:solidFill>
                <a:latin typeface="Arial"/>
              </a:rPr>
              <a:t>lasten ja nuorten saamista lajin pariin</a:t>
            </a:r>
          </a:p>
          <a:p>
            <a:pPr>
              <a:spcBef>
                <a:spcPct val="90000"/>
              </a:spcBef>
            </a:pPr>
            <a:r>
              <a:rPr lang="en-US" sz="1200" b="false">
                <a:solidFill>
                  <a:srgbClr val="000000"/>
                </a:solidFill>
                <a:latin typeface="Arial"/>
              </a:rPr>
              <a:t>Laajentaa kokonaisuudessa toimintaa: enemmän tilavuokraa tai isompi tila, enemmän valmentajia, joka mahdollistaa tarjonnan lisäämisen</a:t>
            </a:r>
          </a:p>
          <a:p>
            <a:pPr>
              <a:spcBef>
                <a:spcPct val="90000"/>
              </a:spcBef>
            </a:pPr>
            <a:r>
              <a:rPr lang="en-US" sz="1200" b="false">
                <a:solidFill>
                  <a:srgbClr val="000000"/>
                </a:solidFill>
                <a:latin typeface="Arial"/>
              </a:rPr>
              <a:t>Näkisin että toiminta on erinomaisissa uomissa ja toivoisin että sama meininki jota seurassa on ollut viimeiset vuodet jatkuisi.</a:t>
            </a:r>
          </a:p>
          <a:p>
            <a:pPr>
              <a:spcBef>
                <a:spcPct val="90000"/>
              </a:spcBef>
            </a:pPr>
            <a:r>
              <a:rPr lang="en-US" sz="1200" b="false">
                <a:solidFill>
                  <a:srgbClr val="000000"/>
                </a:solidFill>
                <a:latin typeface="Arial"/>
              </a:rPr>
              <a:t>Harjoisolosuhteet olisi hyvä saada tilavammaksi ja turvallisemmaksi. Esimerkiksi, että vain harjoitusvuorot on rusalla ja ryhmät muualla. Ylimääräisiä laitteita ja välineitä saisi pois harjoistustiloista. Mahtavaa olisi saada lisää tilaa myös muuhun liikkumiseen kuin nostamiseen. Eli, että olisi tilaa tehdä ryhmien kanssa monipuolista lämmittelyä esim voimistellen ja yleisliikuntataitoja harjoittellen.</a:t>
            </a:r>
          </a:p>
          <a:p>
            <a:pPr>
              <a:spcBef>
                <a:spcPct val="90000"/>
              </a:spcBef>
            </a:pPr>
            <a:r>
              <a:rPr lang="en-US" sz="1200" b="false">
                <a:solidFill>
                  <a:srgbClr val="000000"/>
                </a:solidFill>
                <a:latin typeface="Arial"/>
              </a:rPr>
              <a:t>Uudet nostopukit</a:t>
            </a:r>
          </a:p>
          <a:p>
            <a:pPr>
              <a:spcBef>
                <a:spcPct val="90000"/>
              </a:spcBef>
            </a:pPr>
            <a:r>
              <a:rPr lang="en-US" sz="1200" b="false">
                <a:solidFill>
                  <a:srgbClr val="000000"/>
                </a:solidFill>
                <a:latin typeface="Arial"/>
              </a:rPr>
              <a:t>Laajempaan harrastetoimintaan; harrastetunnit ja -leirit. Kilpaurheilijoiden leiritykset.</a:t>
            </a:r>
          </a:p>
          <a:p>
            <a:pPr>
              <a:spcBef>
                <a:spcPct val="90000"/>
              </a:spcBef>
            </a:pPr>
            <a:r>
              <a:rPr lang="en-US" sz="1200" b="false">
                <a:solidFill>
                  <a:srgbClr val="000000"/>
                </a:solidFill>
                <a:latin typeface="Arial"/>
              </a:rPr>
              <a:t>Seuran toiminta on mielestäni erittäin hyvällä tasolla ja olen ylpeä seuralainen, ainut huoleni on että tekeminen kuormittaa yksittäisiä henkilöitä liikaa ja toiminnan pyörittäminen ei ole kestävää tästä näkökulmasta. Tämä on toki ongelma monissa yhteisöissä kun on muutamia aktiivisia tekijöitä niin monet muut passivoituvat ja olettavat että nämä harvat hoitavat kaiken (ja usein hoitavatkin moitteettomasti). Jotenkin olisi kiva jakaa kuormaa kuitenkin niin että tarjoutuessa auttamaan ei itse päädy tekemään omille voimavaroille liikaa.</a:t>
            </a:r>
          </a:p>
        </p:txBody>
      </p:sp>
    </p:spTree>
  </p:cSld>
  <p:clrMapOvr>
    <a:masterClrMapping/>
  </p:clrMapOvr>
</p:sld>
</file>

<file path=ppt/slides/slide6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7" name="Title"/>
          <p:cNvSpPr>
            <a:spLocks noGrp="1"/>
          </p:cNvSpPr>
          <p:nvPr>
            <p:ph type="title"/>
          </p:nvPr>
        </p:nvSpPr>
        <p:spPr>
          <a:xfrm>
            <a:off x="609600" y="332656"/>
            <a:ext cx="10972800" cy="1143000"/>
          </a:xfrm>
        </p:spPr>
        <p:txBody>
          <a:bodyPr>
            <a:normAutofit/>
          </a:bodyPr>
          <a:lstStyle>
            <a:lvl1pPr algn="l">
              <a:defRPr/>
            </a:lvl1pPr>
          </a:lstStyle>
          <a:p>
            <a:r>
              <a:rPr lang="en-US" sz="1600" b="true">
                <a:solidFill>
                  <a:srgbClr val="000000"/>
                </a:solidFill>
                <a:latin typeface="Arial"/>
              </a:rPr>
              <a:t>Miten toimimalla seura voisi kiinnostaa uusia jäseniä? (Kaikki vastaajat)</a:t>
            </a:r>
          </a:p>
        </p:txBody>
      </p:sp>
      <p:sp xmlns:r="http://schemas.openxmlformats.org/officeDocument/2006/relationships">
        <p:nvSpPr>
          <p:cNvPr id="8" name="Content"/>
          <p:cNvSpPr>
            <a:spLocks noGrp="1"/>
          </p:cNvSpPr>
          <p:nvPr>
            <p:ph sz="quarter" idx="13"/>
          </p:nvPr>
        </p:nvSpPr>
        <p:spPr>
          <a:xfrm>
            <a:off x="609600" y="1557338"/>
            <a:ext cx="10972800" cy="4679974"/>
          </a:xfrm>
        </p:spPr>
        <p:txBody>
          <a:bodyPr>
            <a:normAutofit/>
          </a:bodyPr>
          <a:lstStyle>
            <a:lvl1pPr marL="457200" indent="-457200" algn="l">
              <a:buFont typeface="Arial" pitchFamily="34" charset="0"/>
              <a:buChar char="•"/>
              <a:defRPr/>
            </a:lvl1pPr>
            <a:lvl2pPr marL="457200" indent="0">
              <a:buNone/>
              <a:defRPr/>
            </a:lvl2pPr>
          </a:lstStyle>
          <a:p>
            <a:r>
              <a:rPr lang="en-US" sz="1200" b="false">
                <a:solidFill>
                  <a:srgbClr val="000000"/>
                </a:solidFill>
                <a:latin typeface="Arial"/>
              </a:rPr>
              <a:t>Tarvitaan lisää olosuhteita</a:t>
            </a:r>
          </a:p>
          <a:p>
            <a:pPr>
              <a:spcBef>
                <a:spcPct val="90000"/>
              </a:spcBef>
            </a:pPr>
            <a:r>
              <a:rPr lang="en-US" sz="1200" b="false">
                <a:solidFill>
                  <a:srgbClr val="000000"/>
                </a:solidFill>
                <a:latin typeface="Arial"/>
              </a:rPr>
              <a:t>Harrasteliikuntaan liian vähän paikkoja.</a:t>
            </a:r>
          </a:p>
          <a:p>
            <a:pPr>
              <a:spcBef>
                <a:spcPct val="90000"/>
              </a:spcBef>
            </a:pPr>
            <a:r>
              <a:rPr lang="en-US" sz="1200" b="false">
                <a:solidFill>
                  <a:srgbClr val="000000"/>
                </a:solidFill>
                <a:latin typeface="Arial"/>
              </a:rPr>
              <a:t>Jäseniä tulee jatkuvasti lisää. Pidämme perus periaatteistaan huolta, turvallinen, läpinäkyvä toimintaympäristö. Tuemme halukkaiden kouluttautumista ja osallistumista. Nämä tuovat jatkuvasti lisää jäseniä.</a:t>
            </a:r>
          </a:p>
          <a:p>
            <a:pPr>
              <a:spcBef>
                <a:spcPct val="90000"/>
              </a:spcBef>
            </a:pPr>
            <a:r>
              <a:rPr lang="en-US" sz="1200" b="false">
                <a:solidFill>
                  <a:srgbClr val="000000"/>
                </a:solidFill>
                <a:latin typeface="Arial"/>
              </a:rPr>
              <a:t>Seura voisi panostaa enemmän sosiaalisen median hyödyntämiseen markkinoinnissa. Se voisi tavoittaa uusia jäseniä.</a:t>
            </a:r>
          </a:p>
          <a:p>
            <a:pPr>
              <a:spcBef>
                <a:spcPct val="90000"/>
              </a:spcBef>
            </a:pPr>
            <a:r>
              <a:rPr lang="en-US" sz="1200" b="false">
                <a:solidFill>
                  <a:srgbClr val="000000"/>
                </a:solidFill>
                <a:latin typeface="Arial"/>
              </a:rPr>
              <a:t>Enemmän sitoutuneita ja saatavilla olevia valmentajia, joiden avulla voi järjestää enemmän toimintaa.</a:t>
            </a:r>
          </a:p>
          <a:p>
            <a:pPr>
              <a:spcBef>
                <a:spcPct val="90000"/>
              </a:spcBef>
            </a:pPr>
            <a:r>
              <a:rPr lang="en-US" sz="1200" b="false">
                <a:solidFill>
                  <a:srgbClr val="000000"/>
                </a:solidFill>
                <a:latin typeface="Arial"/>
              </a:rPr>
              <a:t>Seuran pitää tarjota (ja käsittääkseni tarjoaakin) matala kynnys painonnostoharjoittelun aloittamiseen/kokeiluun kaikille ikäryhmille ja toimia aktiivisesti Suomen painonnostoyhteisössä esimerkkinä hyvästä seurasta.</a:t>
            </a:r>
          </a:p>
        </p:txBody>
      </p:sp>
    </p:spTree>
  </p:cSld>
  <p:clrMapOvr>
    <a:masterClrMapping/>
  </p:clrMapOvr>
</p:sld>
</file>

<file path=ppt/slides/slide68.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2400" b="true">
                <a:solidFill>
                  <a:srgbClr val="000000"/>
                </a:solidFill>
                <a:latin typeface="Arial"/>
              </a:rPr>
              <a:t>Johtaminen</a:t>
            </a:r>
          </a:p>
        </p:txBody>
      </p:sp>
      <p:sp>
        <p:nvSpPr>
          <p:cNvPr id="7" name="Text"/>
          <p:cNvSpPr>
            <a:spLocks noGrp="1"/>
          </p:cNvSpPr>
          <p:nvPr>
            <p:ph type="body" sz="quarter" idx="13"/>
          </p:nvPr>
        </p:nvSpPr>
        <p:spPr>
          <a:xfrm>
            <a:off x="609600" y="1125537"/>
            <a:ext cx="10972800" cy="540000"/>
          </a:xfrm>
        </p:spPr>
        <p:txBody>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69.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2400" b="true">
                <a:solidFill>
                  <a:srgbClr val="000000"/>
                </a:solidFill>
                <a:latin typeface="Arial"/>
              </a:rPr>
              <a:t>Hallinto</a:t>
            </a:r>
          </a:p>
        </p:txBody>
      </p:sp>
      <p:sp>
        <p:nvSpPr>
          <p:cNvPr id="7" name="Text"/>
          <p:cNvSpPr>
            <a:spLocks noGrp="1"/>
          </p:cNvSpPr>
          <p:nvPr>
            <p:ph type="body" sz="quarter" idx="13"/>
          </p:nvPr>
        </p:nvSpPr>
        <p:spPr>
          <a:xfrm>
            <a:off x="609600" y="1125537"/>
            <a:ext cx="10972800" cy="540000"/>
          </a:xfrm>
        </p:spPr>
        <p:txBody>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70.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2400" b="true">
                <a:solidFill>
                  <a:srgbClr val="000000"/>
                </a:solidFill>
                <a:latin typeface="Arial"/>
              </a:rPr>
              <a:t>Viestintä</a:t>
            </a:r>
          </a:p>
        </p:txBody>
      </p:sp>
      <p:sp>
        <p:nvSpPr>
          <p:cNvPr id="7" name="Text"/>
          <p:cNvSpPr>
            <a:spLocks noGrp="1"/>
          </p:cNvSpPr>
          <p:nvPr>
            <p:ph type="body" sz="quarter" idx="13"/>
          </p:nvPr>
        </p:nvSpPr>
        <p:spPr>
          <a:xfrm>
            <a:off x="609600" y="1125537"/>
            <a:ext cx="10972800" cy="540000"/>
          </a:xfrm>
        </p:spPr>
        <p:txBody>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71.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2400" b="true">
                <a:solidFill>
                  <a:srgbClr val="000000"/>
                </a:solidFill>
                <a:latin typeface="Arial"/>
              </a:rPr>
              <a:t>Seuran ihmiset - voimavarat</a:t>
            </a:r>
          </a:p>
        </p:txBody>
      </p:sp>
      <p:sp>
        <p:nvSpPr>
          <p:cNvPr id="7" name="Text"/>
          <p:cNvSpPr>
            <a:spLocks noGrp="1"/>
          </p:cNvSpPr>
          <p:nvPr>
            <p:ph type="body" sz="quarter" idx="13"/>
          </p:nvPr>
        </p:nvSpPr>
        <p:spPr>
          <a:xfrm>
            <a:off x="609600" y="1125537"/>
            <a:ext cx="10972800" cy="540000"/>
          </a:xfrm>
        </p:spPr>
        <p:txBody>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72.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2400" b="true">
                <a:solidFill>
                  <a:srgbClr val="000000"/>
                </a:solidFill>
                <a:latin typeface="Arial"/>
              </a:rPr>
              <a:t>Seuran ihmiset - yhteisöllisyys</a:t>
            </a:r>
          </a:p>
        </p:txBody>
      </p:sp>
      <p:sp>
        <p:nvSpPr>
          <p:cNvPr id="7" name="Text"/>
          <p:cNvSpPr>
            <a:spLocks noGrp="1"/>
          </p:cNvSpPr>
          <p:nvPr>
            <p:ph type="body" sz="quarter" idx="13"/>
          </p:nvPr>
        </p:nvSpPr>
        <p:spPr>
          <a:xfrm>
            <a:off x="609600" y="1125537"/>
            <a:ext cx="10972800" cy="540000"/>
          </a:xfrm>
        </p:spPr>
        <p:txBody>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73.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2400" b="true">
                <a:solidFill>
                  <a:srgbClr val="000000"/>
                </a:solidFill>
                <a:latin typeface="Arial"/>
              </a:rPr>
              <a:t>Aineelliset resurssit - talous</a:t>
            </a:r>
          </a:p>
        </p:txBody>
      </p:sp>
      <p:sp>
        <p:nvSpPr>
          <p:cNvPr id="7" name="Text"/>
          <p:cNvSpPr>
            <a:spLocks noGrp="1"/>
          </p:cNvSpPr>
          <p:nvPr>
            <p:ph type="body" sz="quarter" idx="13"/>
          </p:nvPr>
        </p:nvSpPr>
        <p:spPr>
          <a:xfrm>
            <a:off x="609600" y="1125537"/>
            <a:ext cx="10972800" cy="540000"/>
          </a:xfrm>
        </p:spPr>
        <p:txBody>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74.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2400" b="true">
                <a:solidFill>
                  <a:srgbClr val="000000"/>
                </a:solidFill>
                <a:latin typeface="Arial"/>
              </a:rPr>
              <a:t>Aineelliset resurssit - talous</a:t>
            </a:r>
          </a:p>
        </p:txBody>
      </p:sp>
      <p:sp>
        <p:nvSpPr>
          <p:cNvPr id="7" name="Text"/>
          <p:cNvSpPr>
            <a:spLocks noGrp="1"/>
          </p:cNvSpPr>
          <p:nvPr>
            <p:ph type="body" sz="quarter" idx="13"/>
          </p:nvPr>
        </p:nvSpPr>
        <p:spPr>
          <a:xfrm>
            <a:off x="609600" y="1125537"/>
            <a:ext cx="10972800" cy="540000"/>
          </a:xfrm>
        </p:spPr>
        <p:txBody>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75.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2400" b="true">
                <a:solidFill>
                  <a:srgbClr val="000000"/>
                </a:solidFill>
                <a:latin typeface="Arial"/>
              </a:rPr>
              <a:t>Seuran olosuhteet</a:t>
            </a:r>
          </a:p>
        </p:txBody>
      </p:sp>
      <p:sp>
        <p:nvSpPr>
          <p:cNvPr id="7" name="Text"/>
          <p:cNvSpPr>
            <a:spLocks noGrp="1"/>
          </p:cNvSpPr>
          <p:nvPr>
            <p:ph type="body" sz="quarter" idx="13"/>
          </p:nvPr>
        </p:nvSpPr>
        <p:spPr>
          <a:xfrm>
            <a:off x="609600" y="1125537"/>
            <a:ext cx="10972800" cy="540000"/>
          </a:xfrm>
        </p:spPr>
        <p:txBody>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76.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lnSpcReduction="20000" fontScale="75714"/>
          </a:bodyPr>
          <a:lstStyle>
            <a:lvl1pPr algn="l">
              <a:defRPr/>
            </a:lvl1pPr>
          </a:lstStyle>
          <a:p>
            <a:r>
              <a:rPr lang="en-US" sz="2400" b="true">
                <a:solidFill>
                  <a:srgbClr val="000000"/>
                </a:solidFill>
                <a:latin typeface="Arial"/>
              </a:rPr>
              <a:t>Seuran urheilu- ja liikuntatoiminta
Seuran toiminnassa on riittävästi tarjontaa</a:t>
            </a:r>
          </a:p>
        </p:txBody>
      </p:sp>
      <p:sp>
        <p:nvSpPr>
          <p:cNvPr id="7" name="Text"/>
          <p:cNvSpPr>
            <a:spLocks noGrp="1"/>
          </p:cNvSpPr>
          <p:nvPr>
            <p:ph type="body" sz="quarter" idx="13"/>
          </p:nvPr>
        </p:nvSpPr>
        <p:spPr>
          <a:xfrm>
            <a:off x="609600" y="1125537"/>
            <a:ext cx="10972800" cy="540000"/>
          </a:xfrm>
        </p:spPr>
        <p:txBody>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77.xml><?xml version="1.0" encoding="utf-8"?>
<p:sld xmlns:p="http://schemas.openxmlformats.org/presentationml/2006/main" xmlns:a="http://schemas.openxmlformats.org/drawingml/2006/main" xmlns:c="http://schemas.openxmlformats.org/drawingml/2006/chart" xmlns:r="http://schemas.openxmlformats.org/officeDocument/2006/relationships">
  <p:cSld>
    <p:spTree>
      <p:nvGrpSpPr>
        <p:cNvPr id="1" name=""/>
        <p:cNvGrpSpPr/>
        <p:nvPr/>
      </p:nvGrpSpPr>
      <p:grpSpPr>
        <a:xfrm>
          <a:off x="0" y="0"/>
          <a:ext cx="0" cy="0"/>
          <a:chOff x="0" y="0"/>
          <a:chExt cx="0" cy="0"/>
        </a:xfrm>
      </p:grpSpPr>
      <p:sp>
        <p:nvSpPr>
          <p:cNvPr id="6" name="Title"/>
          <p:cNvSpPr>
            <a:spLocks noGrp="1"/>
          </p:cNvSpPr>
          <p:nvPr>
            <p:ph type="title"/>
          </p:nvPr>
        </p:nvSpPr>
        <p:spPr>
          <a:xfrm>
            <a:off x="609600" y="332656"/>
            <a:ext cx="10972800" cy="720080"/>
          </a:xfrm>
        </p:spPr>
        <p:txBody>
          <a:bodyPr>
            <a:normAutofit/>
          </a:bodyPr>
          <a:lstStyle>
            <a:lvl1pPr algn="l">
              <a:defRPr/>
            </a:lvl1pPr>
          </a:lstStyle>
          <a:p>
            <a:r>
              <a:rPr lang="en-US" sz="2400" b="true">
                <a:solidFill>
                  <a:srgbClr val="000000"/>
                </a:solidFill>
                <a:latin typeface="Arial"/>
              </a:rPr>
              <a:t>Kokonaiskeskiarvot</a:t>
            </a:r>
          </a:p>
        </p:txBody>
      </p:sp>
      <p:sp>
        <p:nvSpPr>
          <p:cNvPr id="7" name="Text"/>
          <p:cNvSpPr>
            <a:spLocks noGrp="1"/>
          </p:cNvSpPr>
          <p:nvPr>
            <p:ph type="body" sz="quarter" idx="13"/>
          </p:nvPr>
        </p:nvSpPr>
        <p:spPr>
          <a:xfrm>
            <a:off x="609600" y="1125537"/>
            <a:ext cx="10972800" cy="540000"/>
          </a:xfrm>
        </p:spPr>
        <p:txBody>
          <a:bodyPr/>
          <a:lstStyle>
            <a:lvl1pPr marL="0" indent="0" algn="l">
              <a:buNone/>
              <a:defRPr baseline="0"/>
            </a:lvl1pPr>
          </a:lstStyle>
          <a:p>
            <a:r>
              <a:rPr lang="en-US" sz="1200" b="false">
                <a:solidFill>
                  <a:srgbClr val="000000"/>
                </a:solidFill>
                <a:latin typeface="Arial"/>
              </a:rPr>
              <a:t> </a:t>
            </a:r>
          </a:p>
        </p:txBody>
      </p:sp>
      <p:graphicFrame>
        <p:nvGraphicFramePr>
          <p:cNvPr name="Chart 2" id="2"/>
          <p:cNvGraphicFramePr>
            <a:graphicFrameLocks noGrp="true"/>
          </p:cNvGraphicFramePr>
          <p:nvPr/>
        </p:nvGraphicFramePr>
        <p:xfrm>
          <a:off x="609600" y="1773238"/>
          <a:ext cx="10972800" cy="4464050"/>
        </p:xfrm>
        <a:graphic>
          <a:graphicData uri="http://schemas.openxmlformats.org/drawingml/2006/chart">
            <c:chart r:id="rId2"/>
          </a:graphicData>
        </a:graphic>
      </p:graphicFrame>
    </p:spTree>
  </p:cSld>
  <p:clrMapOvr>
    <a:masterClrMapping/>
  </p:clrMapOvr>
</p:sld>
</file>

<file path=ppt/slides/slide7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xmlns:r="http://schemas.openxmlformats.org/officeDocument/2006/relationships">
        <p:nvSpPr>
          <p:cNvPr id="6" name="Title"/>
          <p:cNvSpPr>
            <a:spLocks noGrp="1"/>
          </p:cNvSpPr>
          <p:nvPr>
            <p:ph type="title"/>
          </p:nvPr>
        </p:nvSpPr>
        <p:spPr>
          <a:xfrm>
            <a:off x="609600" y="3780000"/>
            <a:ext cx="10972800" cy="1143000"/>
          </a:xfrm>
        </p:spPr>
        <p:txBody>
          <a:bodyPr>
            <a:normAutofit/>
          </a:bodyPr>
          <a:lstStyle>
            <a:lvl1pPr>
              <a:defRPr baseline="0"/>
            </a:lvl1pPr>
          </a:lstStyle>
          <a:p>
            <a:pPr algn="l"/>
            <a:r>
              <a:rPr lang="en-US" sz="2400" b="true">
                <a:solidFill>
                  <a:srgbClr val="000000"/>
                </a:solidFill>
                <a:latin typeface="Arial"/>
              </a:rPr>
              <a:t>Kiitos!</a:t>
            </a:r>
          </a:p>
        </p:txBody>
      </p:sp>
      <p:sp xmlns:r="http://schemas.openxmlformats.org/officeDocument/2006/relationships">
        <p:nvSpPr>
          <p:cNvPr id="8" name="Text"/>
          <p:cNvSpPr>
            <a:spLocks noGrp="1"/>
          </p:cNvSpPr>
          <p:nvPr>
            <p:ph type="body" sz="quarter" idx="13" hasCustomPrompt="1"/>
          </p:nvPr>
        </p:nvSpPr>
        <p:spPr>
          <a:xfrm>
            <a:off x="609600" y="5013177"/>
            <a:ext cx="10972800" cy="720725"/>
          </a:xfrm>
        </p:spPr>
        <p:txBody>
          <a:bodyPr>
            <a:normAutofit/>
          </a:bodyPr>
          <a:lstStyle>
            <a:lvl1pPr marL="0" indent="0" algn="r">
              <a:buNone/>
              <a:defRPr/>
            </a:lvl1pPr>
          </a:lstStyle>
          <a:p>
            <a:pPr algn="l"/>
            <a:r>
              <a:rPr lang="en-US" sz="1200" b="false">
                <a:solidFill>
                  <a:srgbClr val="000000"/>
                </a:solidFill>
                <a:latin typeface="Arial"/>
              </a:rPr>
              <a:t> </a:t>
            </a:r>
          </a:p>
        </p:txBody>
      </p:sp>
    </p:spTree>
  </p:cSld>
  <p:clrMapOvr>
    <a:masterClrMapping/>
  </p:clrMapOvr>
</p:sld>
</file>

<file path=ppt/theme/theme1.xml><?xml version="1.0" encoding="utf-8"?>
<a:theme xmlns:a="http://schemas.openxmlformats.org/drawingml/2006/main" name="Surveyp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207</TotalTime>
  <Words>0</Words>
  <Application>Microsoft Office PowerPoint</Application>
  <PresentationFormat>Widescreen</PresentationFormat>
  <Paragraphs>0</Paragraphs>
  <Slides>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0</vt:i4>
      </vt:variant>
    </vt:vector>
  </HeadingPairs>
  <TitlesOfParts>
    <vt:vector size="3" baseType="lpstr">
      <vt:lpstr>Arial</vt:lpstr>
      <vt:lpstr>Calibri</vt:lpstr>
      <vt:lpstr>Surveypal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2012-05-09T09:21:34Z</dcterms:created>
  <dc:creator>surveypal2</dc:creator>
  <cp:lastModifiedBy>Kalle Malin</cp:lastModifiedBy>
  <dcterms:modified xsi:type="dcterms:W3CDTF">2018-03-08T14:23:00Z</dcterms:modified>
  <cp:revision>43</cp:revision>
  <dc:title>PowerPoint-esitys</dc:title>
</cp:coreProperties>
</file>